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18.svg" ContentType="image/svg+xml"/>
  <Override PartName="/ppt/media/image2.svg" ContentType="image/svg+xml"/>
  <Override PartName="/ppt/media/image4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1" r:id="rId3"/>
    <p:sldId id="282" r:id="rId4"/>
    <p:sldId id="275" r:id="rId5"/>
    <p:sldId id="280" r:id="rId6"/>
    <p:sldId id="289" r:id="rId7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PS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  <a:srgbClr val="4472C4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29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AE74E-5BF8-4846-8A10-003D46B9D9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B906F-4D27-448D-854A-D10729BB64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8AD1-E233-4907-847D-8F3964DC1D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2D6E-F28B-4AD8-991B-CD9A969538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C8AD1-E233-4907-847D-8F3964DC1D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22D6E-F28B-4AD8-991B-CD9A969538B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8" Type="http://schemas.openxmlformats.org/officeDocument/2006/relationships/slideLayout" Target="../slideLayouts/slideLayout1.xml"/><Relationship Id="rId27" Type="http://schemas.openxmlformats.org/officeDocument/2006/relationships/image" Target="../media/image18.svg"/><Relationship Id="rId26" Type="http://schemas.openxmlformats.org/officeDocument/2006/relationships/image" Target="../media/image17.png"/><Relationship Id="rId25" Type="http://schemas.openxmlformats.org/officeDocument/2006/relationships/image" Target="../media/image16.svg"/><Relationship Id="rId24" Type="http://schemas.openxmlformats.org/officeDocument/2006/relationships/image" Target="../media/image15.png"/><Relationship Id="rId23" Type="http://schemas.openxmlformats.org/officeDocument/2006/relationships/image" Target="../media/image14.svg"/><Relationship Id="rId22" Type="http://schemas.openxmlformats.org/officeDocument/2006/relationships/image" Target="../media/image13.png"/><Relationship Id="rId21" Type="http://schemas.openxmlformats.org/officeDocument/2006/relationships/image" Target="../media/image12.svg"/><Relationship Id="rId20" Type="http://schemas.openxmlformats.org/officeDocument/2006/relationships/image" Target="../media/image11.png"/><Relationship Id="rId2" Type="http://schemas.openxmlformats.org/officeDocument/2006/relationships/tags" Target="../tags/tag7.xml"/><Relationship Id="rId19" Type="http://schemas.openxmlformats.org/officeDocument/2006/relationships/tags" Target="../tags/tag20.xml"/><Relationship Id="rId18" Type="http://schemas.openxmlformats.org/officeDocument/2006/relationships/tags" Target="../tags/tag19.xml"/><Relationship Id="rId17" Type="http://schemas.openxmlformats.org/officeDocument/2006/relationships/image" Target="../media/image10.svg"/><Relationship Id="rId16" Type="http://schemas.openxmlformats.org/officeDocument/2006/relationships/image" Target="../media/image9.png"/><Relationship Id="rId15" Type="http://schemas.openxmlformats.org/officeDocument/2006/relationships/tags" Target="../tags/tag18.xml"/><Relationship Id="rId14" Type="http://schemas.openxmlformats.org/officeDocument/2006/relationships/tags" Target="../tags/tag17.xml"/><Relationship Id="rId13" Type="http://schemas.openxmlformats.org/officeDocument/2006/relationships/tags" Target="../tags/tag16.xml"/><Relationship Id="rId12" Type="http://schemas.openxmlformats.org/officeDocument/2006/relationships/tags" Target="../tags/tag15.xml"/><Relationship Id="rId11" Type="http://schemas.openxmlformats.org/officeDocument/2006/relationships/image" Target="../media/image8.svg"/><Relationship Id="rId10" Type="http://schemas.openxmlformats.org/officeDocument/2006/relationships/image" Target="../media/image7.png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tx1"/>
            </a:gs>
            <a:gs pos="0">
              <a:schemeClr val="tx1">
                <a:lumMod val="25000"/>
                <a:lumOff val="75000"/>
              </a:schemeClr>
            </a:gs>
            <a:gs pos="100000">
              <a:schemeClr val="tx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11" name="图片 10" descr="奖杯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018270" y="3527425"/>
            <a:ext cx="914400" cy="914400"/>
          </a:xfrm>
          <a:prstGeom prst="rect">
            <a:avLst/>
          </a:prstGeom>
        </p:spPr>
      </p:pic>
      <p:pic>
        <p:nvPicPr>
          <p:cNvPr id="6" name="图片 5" descr="17040748831997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535" y="562610"/>
            <a:ext cx="6345555" cy="59874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31445" y="1121410"/>
            <a:ext cx="5325110" cy="5507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1600" spc="300" dirty="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微软雅黑" panose="020B0503020204020204" pitchFamily="34" charset="-122"/>
              </a:rPr>
              <a:t>品牌原型理论是由美国学者玛格丽特·马克（Margaret Mark）和卡罗·S·皮尔森（Carol S. Pearson）在20世纪90年代提出的。这一理论基于心理学家卡尔·荣格（Carl Jung）的原型概念，认为人们倾向于使用象征主义来理解自己的世界，而这些原型是集体无意识的一部分，可以引导经验和情感，形成典型的行为模式。</a:t>
            </a:r>
            <a:endParaRPr lang="zh-CN" altLang="en-US" sz="1600" spc="300" dirty="0">
              <a:solidFill>
                <a:schemeClr val="bg1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微软雅黑" panose="020B0503020204020204" pitchFamily="34" charset="-122"/>
            </a:endParaRPr>
          </a:p>
          <a:p>
            <a:pPr algn="l"/>
            <a:endParaRPr lang="zh-CN" altLang="en-US" sz="1600" spc="300" dirty="0">
              <a:solidFill>
                <a:schemeClr val="bg1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微软雅黑" panose="020B0503020204020204" pitchFamily="34" charset="-122"/>
            </a:endParaRPr>
          </a:p>
          <a:p>
            <a:pPr algn="l"/>
            <a:r>
              <a:rPr lang="zh-CN" altLang="en-US" sz="1600" spc="300" dirty="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微软雅黑" panose="020B0503020204020204" pitchFamily="34" charset="-122"/>
              </a:rPr>
              <a:t>马克和皮尔森将品牌原型分为四大类别，共12种，这些原型代表了人类共有的心理反应和文化模式。这些原型包括：</a:t>
            </a:r>
            <a:endParaRPr lang="zh-CN" altLang="en-US" sz="1600" spc="300" dirty="0">
              <a:solidFill>
                <a:schemeClr val="bg1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微软雅黑" panose="020B0503020204020204" pitchFamily="34" charset="-122"/>
            </a:endParaRPr>
          </a:p>
          <a:p>
            <a:pPr algn="l"/>
            <a:endParaRPr lang="zh-CN" altLang="en-US" sz="1600" spc="300" dirty="0">
              <a:solidFill>
                <a:schemeClr val="bg1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微软雅黑" panose="020B0503020204020204" pitchFamily="34" charset="-122"/>
            </a:endParaRPr>
          </a:p>
          <a:p>
            <a:pPr algn="l"/>
            <a:r>
              <a:rPr lang="zh-CN" altLang="en-US" sz="1600" spc="300" dirty="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微软雅黑" panose="020B0503020204020204" pitchFamily="34" charset="-122"/>
              </a:rPr>
              <a:t>独立型人格</a:t>
            </a:r>
            <a:r>
              <a:rPr lang="zh-CN" altLang="en-US" sz="1600" spc="300" dirty="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微软雅黑" panose="020B0503020204020204" pitchFamily="34" charset="-122"/>
              </a:rPr>
              <a:t>：天真者、探险者、智者。</a:t>
            </a:r>
            <a:endParaRPr lang="zh-CN" altLang="en-US" sz="1600" spc="300" dirty="0">
              <a:solidFill>
                <a:schemeClr val="bg1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微软雅黑" panose="020B0503020204020204" pitchFamily="34" charset="-122"/>
            </a:endParaRPr>
          </a:p>
          <a:p>
            <a:pPr algn="l"/>
            <a:r>
              <a:rPr lang="zh-CN" altLang="en-US" sz="1600" spc="300" dirty="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微软雅黑" panose="020B0503020204020204" pitchFamily="34" charset="-122"/>
              </a:rPr>
              <a:t>掌控型人格</a:t>
            </a:r>
            <a:r>
              <a:rPr lang="zh-CN" altLang="en-US" sz="1600" spc="300" dirty="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微软雅黑" panose="020B0503020204020204" pitchFamily="34" charset="-122"/>
              </a:rPr>
              <a:t>：英雄、颠覆者、魔法师。</a:t>
            </a:r>
            <a:endParaRPr lang="zh-CN" altLang="en-US" sz="1600" spc="300" dirty="0">
              <a:solidFill>
                <a:schemeClr val="bg1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微软雅黑" panose="020B0503020204020204" pitchFamily="34" charset="-122"/>
            </a:endParaRPr>
          </a:p>
          <a:p>
            <a:pPr algn="l"/>
            <a:r>
              <a:rPr lang="zh-CN" altLang="en-US" sz="1600" spc="300" dirty="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微软雅黑" panose="020B0503020204020204" pitchFamily="34" charset="-122"/>
              </a:rPr>
              <a:t>从属型人格</a:t>
            </a:r>
            <a:r>
              <a:rPr lang="zh-CN" altLang="en-US" sz="1600" spc="300" dirty="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微软雅黑" panose="020B0503020204020204" pitchFamily="34" charset="-122"/>
              </a:rPr>
              <a:t>：凡夫俗子、情人、小丑。</a:t>
            </a:r>
            <a:endParaRPr lang="zh-CN" altLang="en-US" sz="1600" spc="300" dirty="0">
              <a:solidFill>
                <a:schemeClr val="bg1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微软雅黑" panose="020B0503020204020204" pitchFamily="34" charset="-122"/>
            </a:endParaRPr>
          </a:p>
          <a:p>
            <a:pPr algn="l"/>
            <a:r>
              <a:rPr lang="zh-CN" altLang="en-US" sz="1600" spc="300" dirty="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微软雅黑" panose="020B0503020204020204" pitchFamily="34" charset="-122"/>
              </a:rPr>
              <a:t>稳定型人格</a:t>
            </a:r>
            <a:r>
              <a:rPr lang="zh-CN" altLang="en-US" sz="1600" spc="300" dirty="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微软雅黑" panose="020B0503020204020204" pitchFamily="34" charset="-122"/>
              </a:rPr>
              <a:t>：照顾者、创造者、统治者。</a:t>
            </a:r>
            <a:endParaRPr lang="zh-CN" altLang="en-US" sz="1600" spc="300" dirty="0">
              <a:solidFill>
                <a:schemeClr val="bg1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微软雅黑" panose="020B0503020204020204" pitchFamily="34" charset="-122"/>
            </a:endParaRPr>
          </a:p>
          <a:p>
            <a:pPr algn="l"/>
            <a:endParaRPr lang="zh-CN" altLang="en-US" sz="1600" spc="300" dirty="0">
              <a:solidFill>
                <a:schemeClr val="bg1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微软雅黑" panose="020B0503020204020204" pitchFamily="34" charset="-122"/>
            </a:endParaRPr>
          </a:p>
          <a:p>
            <a:pPr algn="l"/>
            <a:endParaRPr lang="zh-CN" altLang="en-US" sz="1600" spc="300" dirty="0">
              <a:solidFill>
                <a:schemeClr val="bg1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微软雅黑" panose="020B0503020204020204" pitchFamily="34" charset="-122"/>
            </a:endParaRPr>
          </a:p>
          <a:p>
            <a:pPr algn="l"/>
            <a:r>
              <a:rPr lang="zh-CN" altLang="en-US" sz="1600" spc="300" dirty="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微软雅黑" panose="020B0503020204020204" pitchFamily="34" charset="-122"/>
              </a:rPr>
              <a:t>品牌原型理论的提出，为品牌建设提供了一种新的思考方式，帮助品牌通过人格化的策略来吸引和维系消费者。</a:t>
            </a:r>
            <a:endParaRPr lang="zh-CN" altLang="en-US" sz="1600" spc="300" dirty="0">
              <a:solidFill>
                <a:schemeClr val="bg1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90370" y="294640"/>
            <a:ext cx="220726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 dirty="0">
                <a:solidFill>
                  <a:srgbClr val="FFC000"/>
                </a:solidFill>
                <a:latin typeface="方正粗黑宋简体" panose="02000000000000000000" charset="-122"/>
                <a:ea typeface="方正粗黑宋简体" panose="02000000000000000000" charset="-122"/>
                <a:cs typeface="+mn-ea"/>
                <a:sym typeface="+mn-ea"/>
              </a:rPr>
              <a:t>品牌原型</a:t>
            </a:r>
            <a:endParaRPr lang="zh-CN" altLang="en-US" sz="3600" b="1" dirty="0">
              <a:solidFill>
                <a:srgbClr val="FFC000"/>
              </a:solidFill>
              <a:latin typeface="方正粗黑宋简体" panose="02000000000000000000" charset="-122"/>
              <a:ea typeface="方正粗黑宋简体" panose="02000000000000000000" charset="-122"/>
              <a:cs typeface="+mn-ea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tx1"/>
            </a:gs>
            <a:gs pos="0">
              <a:schemeClr val="tx1">
                <a:lumMod val="25000"/>
                <a:lumOff val="75000"/>
              </a:schemeClr>
            </a:gs>
            <a:gs pos="100000">
              <a:schemeClr val="tx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11" name="图片 10" descr="奖杯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018270" y="3527425"/>
            <a:ext cx="914400" cy="914400"/>
          </a:xfrm>
          <a:prstGeom prst="rect">
            <a:avLst/>
          </a:prstGeom>
        </p:spPr>
      </p:pic>
      <p:pic>
        <p:nvPicPr>
          <p:cNvPr id="6" name="图片 5" descr="17040748831997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535" y="562610"/>
            <a:ext cx="6345555" cy="59874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3040" y="1540510"/>
            <a:ext cx="5325110" cy="4030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1600" spc="300" dirty="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微软雅黑" panose="020B0503020204020204" pitchFamily="34" charset="-122"/>
              </a:rPr>
              <a:t>品牌原型理论是由美国学者玛格丽特·马克（Margaret Mark）和卡罗·S·皮尔森（Carol S. Pearson）在20世纪90年代提出的。</a:t>
            </a:r>
            <a:endParaRPr lang="zh-CN" altLang="en-US" sz="1600" spc="300" dirty="0">
              <a:solidFill>
                <a:schemeClr val="bg1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微软雅黑" panose="020B0503020204020204" pitchFamily="34" charset="-122"/>
            </a:endParaRPr>
          </a:p>
          <a:p>
            <a:pPr algn="l"/>
            <a:endParaRPr lang="zh-CN" altLang="en-US" sz="1600" spc="300" dirty="0">
              <a:solidFill>
                <a:schemeClr val="bg1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微软雅黑" panose="020B0503020204020204" pitchFamily="34" charset="-122"/>
            </a:endParaRPr>
          </a:p>
          <a:p>
            <a:pPr algn="l"/>
            <a:r>
              <a:rPr lang="zh-CN" altLang="en-US" sz="1600" spc="300" dirty="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微软雅黑" panose="020B0503020204020204" pitchFamily="34" charset="-122"/>
              </a:rPr>
              <a:t>这些原型包括：</a:t>
            </a:r>
            <a:endParaRPr lang="zh-CN" altLang="en-US" sz="1600" spc="300" dirty="0">
              <a:solidFill>
                <a:schemeClr val="bg1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微软雅黑" panose="020B0503020204020204" pitchFamily="34" charset="-122"/>
            </a:endParaRPr>
          </a:p>
          <a:p>
            <a:pPr algn="l"/>
            <a:endParaRPr lang="zh-CN" altLang="en-US" sz="1600" spc="300" dirty="0">
              <a:solidFill>
                <a:schemeClr val="bg1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微软雅黑" panose="020B0503020204020204" pitchFamily="34" charset="-122"/>
            </a:endParaRPr>
          </a:p>
          <a:p>
            <a:pPr algn="l"/>
            <a:r>
              <a:rPr lang="zh-CN" altLang="en-US" sz="1600" spc="300" dirty="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微软雅黑" panose="020B0503020204020204" pitchFamily="34" charset="-122"/>
              </a:rPr>
              <a:t>独立型人格</a:t>
            </a:r>
            <a:r>
              <a:rPr lang="zh-CN" altLang="en-US" sz="1600" spc="300" dirty="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微软雅黑" panose="020B0503020204020204" pitchFamily="34" charset="-122"/>
              </a:rPr>
              <a:t>：天真者、探险者、智者。</a:t>
            </a:r>
            <a:endParaRPr lang="zh-CN" altLang="en-US" sz="1600" spc="300" dirty="0">
              <a:solidFill>
                <a:schemeClr val="bg1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微软雅黑" panose="020B0503020204020204" pitchFamily="34" charset="-122"/>
            </a:endParaRPr>
          </a:p>
          <a:p>
            <a:pPr algn="l"/>
            <a:r>
              <a:rPr lang="zh-CN" altLang="en-US" sz="1600" spc="300" dirty="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微软雅黑" panose="020B0503020204020204" pitchFamily="34" charset="-122"/>
              </a:rPr>
              <a:t>掌控型人格</a:t>
            </a:r>
            <a:r>
              <a:rPr lang="zh-CN" altLang="en-US" sz="1600" spc="300" dirty="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微软雅黑" panose="020B0503020204020204" pitchFamily="34" charset="-122"/>
              </a:rPr>
              <a:t>：英雄、颠覆者、魔法师。</a:t>
            </a:r>
            <a:endParaRPr lang="zh-CN" altLang="en-US" sz="1600" spc="300" dirty="0">
              <a:solidFill>
                <a:schemeClr val="bg1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微软雅黑" panose="020B0503020204020204" pitchFamily="34" charset="-122"/>
            </a:endParaRPr>
          </a:p>
          <a:p>
            <a:pPr algn="l"/>
            <a:r>
              <a:rPr lang="zh-CN" altLang="en-US" sz="1600" spc="300" dirty="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微软雅黑" panose="020B0503020204020204" pitchFamily="34" charset="-122"/>
              </a:rPr>
              <a:t>从属型人格</a:t>
            </a:r>
            <a:r>
              <a:rPr lang="zh-CN" altLang="en-US" sz="1600" spc="300" dirty="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微软雅黑" panose="020B0503020204020204" pitchFamily="34" charset="-122"/>
              </a:rPr>
              <a:t>：凡夫俗子、情人、小丑。</a:t>
            </a:r>
            <a:endParaRPr lang="zh-CN" altLang="en-US" sz="1600" spc="300" dirty="0">
              <a:solidFill>
                <a:schemeClr val="bg1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微软雅黑" panose="020B0503020204020204" pitchFamily="34" charset="-122"/>
            </a:endParaRPr>
          </a:p>
          <a:p>
            <a:pPr algn="l"/>
            <a:r>
              <a:rPr lang="zh-CN" altLang="en-US" sz="1600" spc="300" dirty="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微软雅黑" panose="020B0503020204020204" pitchFamily="34" charset="-122"/>
              </a:rPr>
              <a:t>稳定型人格</a:t>
            </a:r>
            <a:r>
              <a:rPr lang="zh-CN" altLang="en-US" sz="1600" spc="300" dirty="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微软雅黑" panose="020B0503020204020204" pitchFamily="34" charset="-122"/>
              </a:rPr>
              <a:t>：照顾者、创造者、统治者。</a:t>
            </a:r>
            <a:endParaRPr lang="zh-CN" altLang="en-US" sz="1600" spc="300" dirty="0">
              <a:solidFill>
                <a:schemeClr val="bg1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微软雅黑" panose="020B0503020204020204" pitchFamily="34" charset="-122"/>
            </a:endParaRPr>
          </a:p>
          <a:p>
            <a:pPr algn="l"/>
            <a:endParaRPr lang="zh-CN" altLang="en-US" sz="1600" spc="300" dirty="0">
              <a:solidFill>
                <a:schemeClr val="bg1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微软雅黑" panose="020B0503020204020204" pitchFamily="34" charset="-122"/>
            </a:endParaRPr>
          </a:p>
          <a:p>
            <a:pPr algn="l"/>
            <a:endParaRPr lang="zh-CN" altLang="en-US" sz="1600" spc="300" dirty="0">
              <a:solidFill>
                <a:schemeClr val="bg1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微软雅黑" panose="020B0503020204020204" pitchFamily="34" charset="-122"/>
            </a:endParaRPr>
          </a:p>
          <a:p>
            <a:pPr algn="l"/>
            <a:r>
              <a:rPr lang="zh-CN" altLang="en-US" sz="1600" spc="300" dirty="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微软雅黑" panose="020B0503020204020204" pitchFamily="34" charset="-122"/>
              </a:rPr>
              <a:t>品牌原型理论的提出，为品牌建设提供了一种新的思考方式，帮助品牌通过人格化的策略来吸引和维系消费者。</a:t>
            </a:r>
            <a:endParaRPr lang="zh-CN" altLang="en-US" sz="1600" spc="300" dirty="0">
              <a:solidFill>
                <a:schemeClr val="bg1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90370" y="294640"/>
            <a:ext cx="220726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 dirty="0">
                <a:solidFill>
                  <a:srgbClr val="FFC000"/>
                </a:solidFill>
                <a:latin typeface="方正粗黑宋简体" panose="02000000000000000000" charset="-122"/>
                <a:ea typeface="方正粗黑宋简体" panose="02000000000000000000" charset="-122"/>
                <a:cs typeface="+mn-ea"/>
                <a:sym typeface="+mn-ea"/>
              </a:rPr>
              <a:t>品牌原型</a:t>
            </a:r>
            <a:endParaRPr lang="zh-CN" altLang="en-US" sz="3600" b="1" dirty="0">
              <a:solidFill>
                <a:srgbClr val="FFC000"/>
              </a:solidFill>
              <a:latin typeface="方正粗黑宋简体" panose="02000000000000000000" charset="-122"/>
              <a:ea typeface="方正粗黑宋简体" panose="02000000000000000000" charset="-122"/>
              <a:cs typeface="+mn-ea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tx1"/>
            </a:gs>
            <a:gs pos="0">
              <a:schemeClr val="tx1">
                <a:lumMod val="25000"/>
                <a:lumOff val="75000"/>
              </a:schemeClr>
            </a:gs>
            <a:gs pos="100000">
              <a:schemeClr val="tx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11" name="图片 10" descr="奖杯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018270" y="3527425"/>
            <a:ext cx="914400" cy="9144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085" y="3473450"/>
            <a:ext cx="5545455" cy="33845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50" y="941705"/>
            <a:ext cx="3686810" cy="3830320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4932045" y="296545"/>
            <a:ext cx="752602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 dirty="0">
                <a:solidFill>
                  <a:srgbClr val="FFC000"/>
                </a:solidFill>
                <a:latin typeface="方正粗黑宋简体" panose="02000000000000000000" charset="-122"/>
                <a:ea typeface="方正粗黑宋简体" panose="02000000000000000000" charset="-122"/>
                <a:cs typeface="+mn-ea"/>
                <a:sym typeface="+mn-ea"/>
              </a:rPr>
              <a:t>弗洛伊德</a:t>
            </a:r>
            <a:r>
              <a:rPr lang="en-US" altLang="zh-CN" sz="3600" b="1" dirty="0">
                <a:solidFill>
                  <a:srgbClr val="FFC000"/>
                </a:solidFill>
                <a:latin typeface="方正粗黑宋简体" panose="02000000000000000000" charset="-122"/>
                <a:ea typeface="方正粗黑宋简体" panose="02000000000000000000" charset="-122"/>
                <a:cs typeface="+mn-ea"/>
                <a:sym typeface="+mn-ea"/>
              </a:rPr>
              <a:t>-</a:t>
            </a:r>
            <a:r>
              <a:rPr lang="zh-CN" altLang="en-US" sz="3600" b="1" dirty="0">
                <a:solidFill>
                  <a:srgbClr val="FFC000"/>
                </a:solidFill>
                <a:latin typeface="方正粗黑宋简体" panose="02000000000000000000" charset="-122"/>
                <a:ea typeface="方正粗黑宋简体" panose="02000000000000000000" charset="-122"/>
                <a:cs typeface="+mn-ea"/>
                <a:sym typeface="+mn-ea"/>
              </a:rPr>
              <a:t>本我、自我、超我</a:t>
            </a:r>
            <a:endParaRPr lang="zh-CN" altLang="en-US" sz="3600" b="1" dirty="0">
              <a:solidFill>
                <a:srgbClr val="FFC000"/>
              </a:solidFill>
              <a:latin typeface="方正粗黑宋简体" panose="02000000000000000000" charset="-122"/>
              <a:ea typeface="方正粗黑宋简体" panose="02000000000000000000" charset="-122"/>
              <a:cs typeface="+mn-ea"/>
              <a:sym typeface="+mn-ea"/>
            </a:endParaRPr>
          </a:p>
        </p:txBody>
      </p:sp>
      <p:sp>
        <p:nvSpPr>
          <p:cNvPr id="39" name="矩形 38"/>
          <p:cNvSpPr/>
          <p:nvPr>
            <p:custDataLst>
              <p:tags r:id="rId5"/>
            </p:custDataLst>
          </p:nvPr>
        </p:nvSpPr>
        <p:spPr>
          <a:xfrm>
            <a:off x="4177665" y="1167765"/>
            <a:ext cx="7842885" cy="15087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l"/>
            <a:r>
              <a:rPr lang="zh-CN" altLang="en-US" sz="1600" b="1" spc="300" dirty="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sym typeface="微软雅黑" panose="020B0503020204020204" pitchFamily="34" charset="-122"/>
              </a:rPr>
              <a:t>弗洛伊德将人格结构分为三个部分：本我（Id），自我（Ego），和超我（Superego）。</a:t>
            </a:r>
            <a:endParaRPr lang="zh-CN" altLang="en-US" sz="1600" b="1" spc="300" dirty="0">
              <a:solidFill>
                <a:schemeClr val="bg1"/>
              </a:solidFill>
              <a:latin typeface="方正粗黑宋简体" panose="02000000000000000000" charset="-122"/>
              <a:ea typeface="方正粗黑宋简体" panose="02000000000000000000" charset="-122"/>
              <a:sym typeface="微软雅黑" panose="020B0503020204020204" pitchFamily="34" charset="-122"/>
            </a:endParaRPr>
          </a:p>
          <a:p>
            <a:pPr algn="l"/>
            <a:endParaRPr lang="zh-CN" altLang="en-US" sz="1600" b="1" spc="300" dirty="0">
              <a:solidFill>
                <a:schemeClr val="bg1"/>
              </a:solidFill>
              <a:latin typeface="方正粗黑宋简体" panose="02000000000000000000" charset="-122"/>
              <a:ea typeface="方正粗黑宋简体" panose="02000000000000000000" charset="-122"/>
              <a:sym typeface="微软雅黑" panose="020B0503020204020204" pitchFamily="34" charset="-122"/>
            </a:endParaRPr>
          </a:p>
          <a:p>
            <a:pPr algn="l"/>
            <a:r>
              <a:rPr lang="en-US" altLang="zh-CN" sz="1600" b="1" spc="300" dirty="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sym typeface="微软雅黑" panose="020B0503020204020204" pitchFamily="34" charset="-122"/>
              </a:rPr>
              <a:t>-</a:t>
            </a:r>
            <a:r>
              <a:rPr lang="zh-CN" altLang="en-US" sz="1600" b="1" spc="300" dirty="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sym typeface="微软雅黑" panose="020B0503020204020204" pitchFamily="34" charset="-122"/>
              </a:rPr>
              <a:t>本我：位于潜意识中，代表原始冲动和欲望，遵循快乐原则，追求即时满足。</a:t>
            </a:r>
            <a:endParaRPr lang="zh-CN" altLang="en-US" sz="1600" b="1" spc="300" dirty="0">
              <a:solidFill>
                <a:schemeClr val="bg1"/>
              </a:solidFill>
              <a:latin typeface="方正粗黑宋简体" panose="02000000000000000000" charset="-122"/>
              <a:ea typeface="方正粗黑宋简体" panose="02000000000000000000" charset="-122"/>
              <a:sym typeface="微软雅黑" panose="020B0503020204020204" pitchFamily="34" charset="-122"/>
            </a:endParaRPr>
          </a:p>
          <a:p>
            <a:pPr algn="l"/>
            <a:r>
              <a:rPr lang="en-US" altLang="zh-CN" sz="1600" b="1" spc="300" dirty="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sym typeface="微软雅黑" panose="020B0503020204020204" pitchFamily="34" charset="-122"/>
              </a:rPr>
              <a:t>-</a:t>
            </a:r>
            <a:r>
              <a:rPr lang="zh-CN" altLang="en-US" sz="1600" b="1" spc="300" dirty="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sym typeface="微软雅黑" panose="020B0503020204020204" pitchFamily="34" charset="-122"/>
              </a:rPr>
              <a:t>自我：介于本我和超我之间，遵循现实原则，调节本我冲动，适应现实环境。</a:t>
            </a:r>
            <a:endParaRPr lang="zh-CN" altLang="en-US" sz="1600" b="1" spc="300" dirty="0">
              <a:solidFill>
                <a:schemeClr val="bg1"/>
              </a:solidFill>
              <a:latin typeface="方正粗黑宋简体" panose="02000000000000000000" charset="-122"/>
              <a:ea typeface="方正粗黑宋简体" panose="02000000000000000000" charset="-122"/>
              <a:sym typeface="微软雅黑" panose="020B0503020204020204" pitchFamily="34" charset="-122"/>
            </a:endParaRPr>
          </a:p>
          <a:p>
            <a:pPr algn="l"/>
            <a:r>
              <a:rPr lang="en-US" altLang="zh-CN" sz="1600" b="1" spc="300" dirty="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sym typeface="微软雅黑" panose="020B0503020204020204" pitchFamily="34" charset="-122"/>
              </a:rPr>
              <a:t>-</a:t>
            </a:r>
            <a:r>
              <a:rPr lang="zh-CN" altLang="en-US" sz="1600" b="1" spc="300" dirty="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sym typeface="微软雅黑" panose="020B0503020204020204" pitchFamily="34" charset="-122"/>
              </a:rPr>
              <a:t>超我：包含道德标准和理想，遵循道德原则，抑制本我冲动，追求完美</a:t>
            </a:r>
            <a:r>
              <a:rPr lang="zh-CN" altLang="en-US" sz="2000" b="1" spc="300" dirty="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sym typeface="微软雅黑" panose="020B0503020204020204" pitchFamily="34" charset="-122"/>
              </a:rPr>
              <a:t>。</a:t>
            </a:r>
            <a:endParaRPr lang="zh-CN" altLang="en-US" sz="2000" b="1" spc="300" dirty="0">
              <a:solidFill>
                <a:schemeClr val="bg1"/>
              </a:solidFill>
              <a:latin typeface="方正粗黑宋简体" panose="02000000000000000000" charset="-122"/>
              <a:ea typeface="方正粗黑宋简体" panose="02000000000000000000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tx1"/>
            </a:gs>
            <a:gs pos="0">
              <a:schemeClr val="tx1">
                <a:lumMod val="25000"/>
                <a:lumOff val="75000"/>
              </a:schemeClr>
            </a:gs>
            <a:gs pos="100000">
              <a:schemeClr val="tx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7" name="任意多边形 36"/>
          <p:cNvSpPr/>
          <p:nvPr>
            <p:custDataLst>
              <p:tags r:id="rId1"/>
            </p:custDataLst>
          </p:nvPr>
        </p:nvSpPr>
        <p:spPr>
          <a:xfrm flipH="1">
            <a:off x="6675795" y="3273829"/>
            <a:ext cx="1383174" cy="590569"/>
          </a:xfrm>
          <a:custGeom>
            <a:avLst/>
            <a:gdLst>
              <a:gd name="connsiteX0" fmla="*/ 0 w 2136"/>
              <a:gd name="connsiteY0" fmla="*/ 0 h 912"/>
              <a:gd name="connsiteX1" fmla="*/ 480 w 2136"/>
              <a:gd name="connsiteY1" fmla="*/ 480 h 912"/>
              <a:gd name="connsiteX2" fmla="*/ 2136 w 2136"/>
              <a:gd name="connsiteY2" fmla="*/ 912 h 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6" h="912">
                <a:moveTo>
                  <a:pt x="0" y="0"/>
                </a:moveTo>
                <a:lnTo>
                  <a:pt x="480" y="480"/>
                </a:lnTo>
                <a:lnTo>
                  <a:pt x="2136" y="912"/>
                </a:lnTo>
              </a:path>
            </a:pathLst>
          </a:custGeom>
          <a:noFill/>
          <a:ln w="38100">
            <a:solidFill>
              <a:srgbClr val="4472C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sp>
        <p:nvSpPr>
          <p:cNvPr id="36" name="任意多边形 35"/>
          <p:cNvSpPr/>
          <p:nvPr>
            <p:custDataLst>
              <p:tags r:id="rId2"/>
            </p:custDataLst>
          </p:nvPr>
        </p:nvSpPr>
        <p:spPr>
          <a:xfrm>
            <a:off x="4461810" y="1665306"/>
            <a:ext cx="2213732" cy="834696"/>
          </a:xfrm>
          <a:custGeom>
            <a:avLst/>
            <a:gdLst>
              <a:gd name="connsiteX0" fmla="*/ 0 w 2136"/>
              <a:gd name="connsiteY0" fmla="*/ 0 h 912"/>
              <a:gd name="connsiteX1" fmla="*/ 480 w 2136"/>
              <a:gd name="connsiteY1" fmla="*/ 480 h 912"/>
              <a:gd name="connsiteX2" fmla="*/ 2136 w 2136"/>
              <a:gd name="connsiteY2" fmla="*/ 912 h 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6" h="912">
                <a:moveTo>
                  <a:pt x="0" y="0"/>
                </a:moveTo>
                <a:lnTo>
                  <a:pt x="480" y="480"/>
                </a:lnTo>
                <a:lnTo>
                  <a:pt x="2136" y="912"/>
                </a:ln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8" name="椭圆 27"/>
          <p:cNvSpPr/>
          <p:nvPr>
            <p:custDataLst>
              <p:tags r:id="rId3"/>
            </p:custDataLst>
          </p:nvPr>
        </p:nvSpPr>
        <p:spPr>
          <a:xfrm>
            <a:off x="3596678" y="4557927"/>
            <a:ext cx="152823" cy="152823"/>
          </a:xfrm>
          <a:prstGeom prst="ellipse">
            <a:avLst/>
          </a:prstGeom>
          <a:gradFill>
            <a:gsLst>
              <a:gs pos="100000">
                <a:schemeClr val="accent3">
                  <a:lumMod val="85000"/>
                  <a:lumOff val="15000"/>
                  <a:alpha val="100000"/>
                </a:schemeClr>
              </a:gs>
              <a:gs pos="0">
                <a:schemeClr val="accent3">
                  <a:lumMod val="75000"/>
                  <a:lumOff val="25000"/>
                  <a:alpha val="100000"/>
                </a:schemeClr>
              </a:gs>
            </a:gsLst>
            <a:lin ang="2700000" scaled="0"/>
          </a:gradFill>
          <a:ln w="19050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dk1"/>
              </a:solidFill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9" name="椭圆 28"/>
          <p:cNvSpPr/>
          <p:nvPr>
            <p:custDataLst>
              <p:tags r:id="rId4"/>
            </p:custDataLst>
          </p:nvPr>
        </p:nvSpPr>
        <p:spPr>
          <a:xfrm>
            <a:off x="8097822" y="3105465"/>
            <a:ext cx="152823" cy="152823"/>
          </a:xfrm>
          <a:prstGeom prst="ellipse">
            <a:avLst/>
          </a:prstGeom>
          <a:solidFill>
            <a:srgbClr val="4472C4"/>
          </a:solidFill>
          <a:ln w="19050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dk1"/>
              </a:solidFill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1" name="任意多边形 30"/>
          <p:cNvSpPr/>
          <p:nvPr>
            <p:custDataLst>
              <p:tags r:id="rId5"/>
            </p:custDataLst>
          </p:nvPr>
        </p:nvSpPr>
        <p:spPr>
          <a:xfrm flipV="1">
            <a:off x="3742797" y="4129166"/>
            <a:ext cx="760228" cy="428680"/>
          </a:xfrm>
          <a:custGeom>
            <a:avLst/>
            <a:gdLst>
              <a:gd name="connsiteX0" fmla="*/ 0 w 1174"/>
              <a:gd name="connsiteY0" fmla="*/ 0 h 662"/>
              <a:gd name="connsiteX1" fmla="*/ 480 w 1174"/>
              <a:gd name="connsiteY1" fmla="*/ 480 h 662"/>
              <a:gd name="connsiteX2" fmla="*/ 1174 w 1174"/>
              <a:gd name="connsiteY2" fmla="*/ 662 h 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4" h="662">
                <a:moveTo>
                  <a:pt x="0" y="0"/>
                </a:moveTo>
                <a:lnTo>
                  <a:pt x="480" y="480"/>
                </a:lnTo>
                <a:lnTo>
                  <a:pt x="1174" y="662"/>
                </a:lnTo>
              </a:path>
            </a:pathLst>
          </a:cu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772374" y="1476544"/>
            <a:ext cx="4165711" cy="13449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zh-CN" altLang="en-US" sz="2000" b="1" spc="300" dirty="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sym typeface="微软雅黑" panose="020B0503020204020204" pitchFamily="34" charset="-122"/>
              </a:rPr>
              <a:t>基本驱动力和欲望</a:t>
            </a:r>
            <a:endParaRPr lang="zh-CN" altLang="en-US" sz="2000" b="1" spc="300" dirty="0">
              <a:solidFill>
                <a:schemeClr val="bg1"/>
              </a:solidFill>
              <a:latin typeface="方正粗黑宋简体" panose="02000000000000000000" charset="-122"/>
              <a:ea typeface="方正粗黑宋简体" panose="02000000000000000000" charset="-122"/>
              <a:sym typeface="微软雅黑" panose="020B0503020204020204" pitchFamily="34" charset="-122"/>
            </a:endParaRPr>
          </a:p>
          <a:p>
            <a:pPr algn="ctr"/>
            <a:r>
              <a:rPr lang="en-US" altLang="zh-CN" sz="2000" b="1" spc="300" dirty="0">
                <a:solidFill>
                  <a:schemeClr val="bg1"/>
                </a:solidFill>
                <a:latin typeface="华文琥珀" panose="02010800040101010101" charset="-122"/>
                <a:ea typeface="华文琥珀" panose="02010800040101010101" charset="-122"/>
                <a:sym typeface="微软雅黑" panose="020B0503020204020204" pitchFamily="34" charset="-122"/>
              </a:rPr>
              <a:t>↓</a:t>
            </a:r>
            <a:endParaRPr lang="zh-CN" altLang="en-US" sz="2000" b="1" spc="300" dirty="0">
              <a:solidFill>
                <a:schemeClr val="bg1"/>
              </a:solidFill>
              <a:latin typeface="方正粗黑宋简体" panose="02000000000000000000" charset="-122"/>
              <a:ea typeface="方正粗黑宋简体" panose="02000000000000000000" charset="-122"/>
              <a:sym typeface="微软雅黑" panose="020B0503020204020204" pitchFamily="34" charset="-122"/>
            </a:endParaRPr>
          </a:p>
          <a:p>
            <a:pPr algn="ctr"/>
            <a:r>
              <a:rPr lang="zh-CN" altLang="en-US" sz="2000" b="1" spc="300" dirty="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sym typeface="微软雅黑" panose="020B0503020204020204" pitchFamily="34" charset="-122"/>
              </a:rPr>
              <a:t>生存、增长和利润最大化</a:t>
            </a:r>
            <a:endParaRPr lang="zh-CN" altLang="en-US" sz="2000" b="1" spc="300" dirty="0">
              <a:ln>
                <a:noFill/>
                <a:prstDash val="sysDot"/>
              </a:ln>
              <a:solidFill>
                <a:schemeClr val="bg1"/>
              </a:solidFill>
              <a:latin typeface="方正粗黑宋简体" panose="02000000000000000000" charset="-122"/>
              <a:ea typeface="方正粗黑宋简体" panose="02000000000000000000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1238689" y="853274"/>
            <a:ext cx="2834989" cy="39752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C000"/>
                </a:solidFill>
                <a:latin typeface="方正粗黑宋简体" panose="02000000000000000000" charset="-122"/>
                <a:ea typeface="方正粗黑宋简体" panose="02000000000000000000" charset="-122"/>
                <a:cs typeface="+mn-ea"/>
                <a:sym typeface="+mn-ea"/>
              </a:rPr>
              <a:t>品牌的本我</a:t>
            </a:r>
            <a:endParaRPr lang="zh-CN" altLang="en-US" sz="3600" b="1" dirty="0">
              <a:solidFill>
                <a:srgbClr val="FFC000"/>
              </a:solidFill>
              <a:latin typeface="方正粗黑宋简体" panose="02000000000000000000" charset="-122"/>
              <a:ea typeface="方正粗黑宋简体" panose="02000000000000000000" charset="-122"/>
              <a:cs typeface="+mn-ea"/>
              <a:sym typeface="+mn-ea"/>
            </a:endParaRPr>
          </a:p>
        </p:txBody>
      </p:sp>
      <p:sp>
        <p:nvSpPr>
          <p:cNvPr id="35" name="椭圆 34"/>
          <p:cNvSpPr/>
          <p:nvPr>
            <p:custDataLst>
              <p:tags r:id="rId8"/>
            </p:custDataLst>
          </p:nvPr>
        </p:nvSpPr>
        <p:spPr>
          <a:xfrm>
            <a:off x="4268191" y="1476221"/>
            <a:ext cx="152823" cy="152823"/>
          </a:xfrm>
          <a:prstGeom prst="ellipse">
            <a:avLst/>
          </a:prstGeom>
          <a:solidFill>
            <a:srgbClr val="FFC000"/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pic>
        <p:nvPicPr>
          <p:cNvPr id="23" name="图片 12" descr="343439383331313b343532303032383bbfcdbba7b9dcc0ed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77722" y="3951169"/>
            <a:ext cx="312049" cy="312049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12"/>
            </p:custDataLst>
          </p:nvPr>
        </p:nvSpPr>
        <p:spPr>
          <a:xfrm>
            <a:off x="8058787" y="3317932"/>
            <a:ext cx="3242300" cy="10490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00000"/>
              </a:lnSpc>
              <a:buClrTx/>
              <a:buSz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道德和价值观</a:t>
            </a:r>
            <a:endParaRPr lang="zh-CN" altLang="en-US" sz="2000" b="1" spc="300" dirty="0">
              <a:solidFill>
                <a:schemeClr val="bg1"/>
              </a:solidFill>
              <a:latin typeface="方正粗黑宋简体" panose="02000000000000000000" charset="-122"/>
              <a:ea typeface="方正粗黑宋简体" panose="02000000000000000000" charset="-122"/>
              <a:sym typeface="+mn-ea"/>
            </a:endParaRPr>
          </a:p>
          <a:p>
            <a:pPr algn="ctr">
              <a:lnSpc>
                <a:spcPct val="100000"/>
              </a:lnSpc>
              <a:buClrTx/>
              <a:buSz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华文琥珀" panose="02010800040101010101" charset="-122"/>
                <a:ea typeface="华文琥珀" panose="02010800040101010101" charset="-122"/>
                <a:sym typeface="+mn-ea"/>
              </a:rPr>
              <a:t>↓</a:t>
            </a:r>
            <a:endParaRPr lang="zh-CN" altLang="en-US" sz="2000" b="1" spc="300" dirty="0">
              <a:solidFill>
                <a:schemeClr val="bg1"/>
              </a:solidFill>
              <a:latin typeface="方正粗黑宋简体" panose="02000000000000000000" charset="-122"/>
              <a:ea typeface="方正粗黑宋简体" panose="02000000000000000000" charset="-122"/>
              <a:sym typeface="+mn-ea"/>
            </a:endParaRPr>
          </a:p>
          <a:p>
            <a:pPr algn="ctr">
              <a:lnSpc>
                <a:spcPct val="120000"/>
              </a:lnSpc>
              <a:buClrTx/>
              <a:buSz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对社会责任的承诺</a:t>
            </a:r>
            <a:endParaRPr lang="zh-CN" altLang="en-US" sz="2000" b="1" spc="300" dirty="0">
              <a:solidFill>
                <a:schemeClr val="bg1"/>
              </a:solidFill>
              <a:latin typeface="方正粗黑宋简体" panose="02000000000000000000" charset="-122"/>
              <a:ea typeface="方正粗黑宋简体" panose="02000000000000000000" charset="-122"/>
              <a:sym typeface="+mn-ea"/>
            </a:endParaRPr>
          </a:p>
          <a:p>
            <a:pPr algn="ctr">
              <a:lnSpc>
                <a:spcPct val="120000"/>
              </a:lnSpc>
              <a:buClrTx/>
              <a:buSz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对消费者权益的尊重</a:t>
            </a:r>
            <a:endParaRPr lang="zh-CN" altLang="en-US" sz="2000" b="1" spc="300" dirty="0">
              <a:solidFill>
                <a:schemeClr val="bg1"/>
              </a:solidFill>
              <a:latin typeface="方正粗黑宋简体" panose="02000000000000000000" charset="-122"/>
              <a:ea typeface="方正粗黑宋简体" panose="02000000000000000000" charset="-122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13"/>
            </p:custDataLst>
          </p:nvPr>
        </p:nvSpPr>
        <p:spPr>
          <a:xfrm>
            <a:off x="8059087" y="2662134"/>
            <a:ext cx="2834990" cy="39752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>
              <a:buClrTx/>
              <a:buSzTx/>
              <a:buFontTx/>
            </a:pPr>
            <a:r>
              <a:rPr lang="zh-CN" altLang="en-US" sz="3600" b="1" dirty="0">
                <a:solidFill>
                  <a:srgbClr val="4472C4"/>
                </a:solidFill>
                <a:latin typeface="方正粗黑宋简体" panose="02000000000000000000" charset="-122"/>
                <a:ea typeface="方正粗黑宋简体" panose="02000000000000000000" charset="-122"/>
                <a:cs typeface="+mn-ea"/>
                <a:sym typeface="+mn-ea"/>
              </a:rPr>
              <a:t>品牌的超我</a:t>
            </a:r>
            <a:endParaRPr lang="zh-CN" altLang="en-US" sz="3600" b="1" dirty="0">
              <a:solidFill>
                <a:srgbClr val="4472C4"/>
              </a:solidFill>
              <a:latin typeface="方正粗黑宋简体" panose="02000000000000000000" charset="-122"/>
              <a:ea typeface="方正粗黑宋简体" panose="02000000000000000000" charset="-122"/>
              <a:cs typeface="+mn-ea"/>
              <a:sym typeface="+mn-ea"/>
            </a:endParaRPr>
          </a:p>
        </p:txBody>
      </p:sp>
      <p:sp>
        <p:nvSpPr>
          <p:cNvPr id="15" name="矩形 14"/>
          <p:cNvSpPr/>
          <p:nvPr>
            <p:custDataLst>
              <p:tags r:id="rId14"/>
            </p:custDataLst>
          </p:nvPr>
        </p:nvSpPr>
        <p:spPr>
          <a:xfrm>
            <a:off x="448324" y="4773147"/>
            <a:ext cx="3347851" cy="12523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00000"/>
              </a:lnSpc>
              <a:buClrTx/>
              <a:buSzTx/>
              <a:buNone/>
            </a:pPr>
            <a:r>
              <a:rPr lang="zh-CN" altLang="en-US" sz="2000" b="1" spc="300" dirty="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满足欲望时</a:t>
            </a:r>
            <a:br>
              <a:rPr lang="zh-CN" altLang="en-US" sz="2000" b="1" spc="300" dirty="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</a:br>
            <a:r>
              <a:rPr lang="zh-CN" altLang="en-US" sz="2000" b="1" spc="300" dirty="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考虑实际可能性</a:t>
            </a:r>
            <a:br>
              <a:rPr lang="zh-CN" altLang="en-US" sz="2000" b="1" spc="300" dirty="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</a:br>
            <a:r>
              <a:rPr lang="zh-CN" altLang="en-US" sz="2000" b="1" spc="300" dirty="0">
                <a:solidFill>
                  <a:schemeClr val="bg1"/>
                </a:solidFill>
                <a:latin typeface="华文琥珀" panose="02010800040101010101" charset="-122"/>
                <a:ea typeface="华文琥珀" panose="02010800040101010101" charset="-122"/>
                <a:sym typeface="+mn-ea"/>
              </a:rPr>
              <a:t>↓</a:t>
            </a:r>
            <a:br>
              <a:rPr lang="zh-CN" altLang="en-US" sz="2000" b="1" spc="300" dirty="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</a:br>
            <a:r>
              <a:rPr lang="zh-CN" altLang="en-US" sz="2000" b="1" spc="300" dirty="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战略规划、市场分析</a:t>
            </a:r>
            <a:endParaRPr lang="zh-CN" altLang="en-US" sz="2000" b="1" spc="300" dirty="0">
              <a:solidFill>
                <a:schemeClr val="bg1"/>
              </a:solidFill>
              <a:latin typeface="方正粗黑宋简体" panose="02000000000000000000" charset="-122"/>
              <a:ea typeface="方正粗黑宋简体" panose="02000000000000000000" charset="-122"/>
              <a:sym typeface="+mn-ea"/>
            </a:endParaRPr>
          </a:p>
        </p:txBody>
      </p:sp>
      <p:pic>
        <p:nvPicPr>
          <p:cNvPr id="22" name="图片 5" descr="343435383036303b343532343134393bcdb7c4d4b7e7b1a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73382" y="2025346"/>
            <a:ext cx="312049" cy="312049"/>
          </a:xfrm>
          <a:prstGeom prst="rect">
            <a:avLst/>
          </a:prstGeom>
        </p:spPr>
      </p:pic>
      <p:sp>
        <p:nvSpPr>
          <p:cNvPr id="16" name="矩形 15"/>
          <p:cNvSpPr/>
          <p:nvPr>
            <p:custDataLst>
              <p:tags r:id="rId18"/>
            </p:custDataLst>
          </p:nvPr>
        </p:nvSpPr>
        <p:spPr>
          <a:xfrm>
            <a:off x="456891" y="4123819"/>
            <a:ext cx="2834989" cy="39752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A6A6A6"/>
                </a:solidFill>
                <a:latin typeface="方正粗黑宋简体" panose="02000000000000000000" charset="-122"/>
                <a:ea typeface="方正粗黑宋简体" panose="02000000000000000000" charset="-122"/>
                <a:cs typeface="+mn-ea"/>
                <a:sym typeface="+mn-ea"/>
              </a:rPr>
              <a:t>品牌的自我</a:t>
            </a:r>
            <a:endParaRPr lang="zh-CN" altLang="en-US" b="1" dirty="0">
              <a:solidFill>
                <a:schemeClr val="accent3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24" name="图片 15" descr="343439383331313b343532303033313bd3a6d3c3c9ccb3c7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820199" y="3954407"/>
            <a:ext cx="312049" cy="312049"/>
          </a:xfrm>
          <a:prstGeom prst="rect">
            <a:avLst/>
          </a:prstGeom>
        </p:spPr>
      </p:pic>
      <p:sp>
        <p:nvSpPr>
          <p:cNvPr id="18" name="任意多边形: 形状 30"/>
          <p:cNvSpPr/>
          <p:nvPr/>
        </p:nvSpPr>
        <p:spPr>
          <a:xfrm>
            <a:off x="4349750" y="3082925"/>
            <a:ext cx="1781175" cy="1781175"/>
          </a:xfrm>
          <a:custGeom>
            <a:avLst/>
            <a:gdLst>
              <a:gd name="connsiteX0" fmla="*/ 889809 w 1781176"/>
              <a:gd name="connsiteY0" fmla="*/ 0 h 1781137"/>
              <a:gd name="connsiteX1" fmla="*/ 898619 w 1781176"/>
              <a:gd name="connsiteY1" fmla="*/ 14503 h 1781137"/>
              <a:gd name="connsiteX2" fmla="*/ 1523681 w 1781176"/>
              <a:gd name="connsiteY2" fmla="*/ 400000 h 1781137"/>
              <a:gd name="connsiteX3" fmla="*/ 1636335 w 1781176"/>
              <a:gd name="connsiteY3" fmla="*/ 407106 h 1781137"/>
              <a:gd name="connsiteX4" fmla="*/ 1637109 w 1781176"/>
              <a:gd name="connsiteY4" fmla="*/ 407155 h 1781137"/>
              <a:gd name="connsiteX5" fmla="*/ 1637889 w 1781176"/>
              <a:gd name="connsiteY5" fmla="*/ 407116 h 1781137"/>
              <a:gd name="connsiteX6" fmla="*/ 1673687 w 1781176"/>
              <a:gd name="connsiteY6" fmla="*/ 466042 h 1781137"/>
              <a:gd name="connsiteX7" fmla="*/ 1781176 w 1781176"/>
              <a:gd name="connsiteY7" fmla="*/ 890549 h 1781137"/>
              <a:gd name="connsiteX8" fmla="*/ 1673687 w 1781176"/>
              <a:gd name="connsiteY8" fmla="*/ 1315056 h 1781137"/>
              <a:gd name="connsiteX9" fmla="*/ 1637110 w 1781176"/>
              <a:gd name="connsiteY9" fmla="*/ 1375265 h 1781137"/>
              <a:gd name="connsiteX10" fmla="*/ 1629078 w 1781176"/>
              <a:gd name="connsiteY10" fmla="*/ 1388485 h 1781137"/>
              <a:gd name="connsiteX11" fmla="*/ 890588 w 1781176"/>
              <a:gd name="connsiteY11" fmla="*/ 1781137 h 1781137"/>
              <a:gd name="connsiteX12" fmla="*/ 0 w 1781176"/>
              <a:gd name="connsiteY12" fmla="*/ 890549 h 1781137"/>
              <a:gd name="connsiteX13" fmla="*/ 799531 w 1781176"/>
              <a:gd name="connsiteY13" fmla="*/ 4559 h 178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81176" h="1781137">
                <a:moveTo>
                  <a:pt x="889809" y="0"/>
                </a:moveTo>
                <a:lnTo>
                  <a:pt x="898619" y="14503"/>
                </a:lnTo>
                <a:cubicBezTo>
                  <a:pt x="1038659" y="221789"/>
                  <a:pt x="1263674" y="366949"/>
                  <a:pt x="1523681" y="400000"/>
                </a:cubicBezTo>
                <a:lnTo>
                  <a:pt x="1636335" y="407106"/>
                </a:lnTo>
                <a:lnTo>
                  <a:pt x="1637109" y="407155"/>
                </a:lnTo>
                <a:lnTo>
                  <a:pt x="1637889" y="407116"/>
                </a:lnTo>
                <a:lnTo>
                  <a:pt x="1673687" y="466042"/>
                </a:lnTo>
                <a:cubicBezTo>
                  <a:pt x="1742238" y="592232"/>
                  <a:pt x="1781176" y="736844"/>
                  <a:pt x="1781176" y="890549"/>
                </a:cubicBezTo>
                <a:cubicBezTo>
                  <a:pt x="1781176" y="1044255"/>
                  <a:pt x="1742238" y="1188866"/>
                  <a:pt x="1673687" y="1315056"/>
                </a:cubicBezTo>
                <a:lnTo>
                  <a:pt x="1637110" y="1375265"/>
                </a:lnTo>
                <a:lnTo>
                  <a:pt x="1629078" y="1388485"/>
                </a:lnTo>
                <a:cubicBezTo>
                  <a:pt x="1469033" y="1625383"/>
                  <a:pt x="1197999" y="1781137"/>
                  <a:pt x="890588" y="1781137"/>
                </a:cubicBezTo>
                <a:cubicBezTo>
                  <a:pt x="398730" y="1781137"/>
                  <a:pt x="0" y="1382407"/>
                  <a:pt x="0" y="890549"/>
                </a:cubicBezTo>
                <a:cubicBezTo>
                  <a:pt x="0" y="429432"/>
                  <a:pt x="350447" y="50166"/>
                  <a:pt x="799531" y="4559"/>
                </a:cubicBezTo>
                <a:close/>
              </a:path>
            </a:pathLst>
          </a:custGeom>
          <a:gradFill>
            <a:gsLst>
              <a:gs pos="50000">
                <a:schemeClr val="accent3"/>
              </a:gs>
              <a:gs pos="0">
                <a:schemeClr val="accent3">
                  <a:lumMod val="25000"/>
                  <a:lumOff val="75000"/>
                </a:schemeClr>
              </a:gs>
              <a:gs pos="100000">
                <a:schemeClr val="accent3">
                  <a:lumMod val="85000"/>
                </a:schemeClr>
              </a:gs>
            </a:gsLst>
            <a:lin ang="5400000" scaled="1"/>
          </a:gra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</a:p>
        </p:txBody>
      </p:sp>
      <p:sp>
        <p:nvSpPr>
          <p:cNvPr id="19" name="任意多边形: 形状 24"/>
          <p:cNvSpPr/>
          <p:nvPr/>
        </p:nvSpPr>
        <p:spPr>
          <a:xfrm>
            <a:off x="5095875" y="1708785"/>
            <a:ext cx="1781175" cy="1781175"/>
          </a:xfrm>
          <a:custGeom>
            <a:avLst/>
            <a:gdLst>
              <a:gd name="connsiteX0" fmla="*/ 890588 w 1781176"/>
              <a:gd name="connsiteY0" fmla="*/ 0 h 1781126"/>
              <a:gd name="connsiteX1" fmla="*/ 1781176 w 1781176"/>
              <a:gd name="connsiteY1" fmla="*/ 890588 h 1781126"/>
              <a:gd name="connsiteX2" fmla="*/ 1646610 w 1781176"/>
              <a:gd name="connsiteY2" fmla="*/ 1361535 h 1781126"/>
              <a:gd name="connsiteX3" fmla="*/ 1637186 w 1781176"/>
              <a:gd name="connsiteY3" fmla="*/ 1373985 h 1781126"/>
              <a:gd name="connsiteX4" fmla="*/ 1637110 w 1781176"/>
              <a:gd name="connsiteY4" fmla="*/ 1373981 h 1781126"/>
              <a:gd name="connsiteX5" fmla="*/ 898620 w 1781176"/>
              <a:gd name="connsiteY5" fmla="*/ 1766633 h 1781126"/>
              <a:gd name="connsiteX6" fmla="*/ 889815 w 1781176"/>
              <a:gd name="connsiteY6" fmla="*/ 1781126 h 1781126"/>
              <a:gd name="connsiteX7" fmla="*/ 777160 w 1781176"/>
              <a:gd name="connsiteY7" fmla="*/ 1774020 h 1781126"/>
              <a:gd name="connsiteX8" fmla="*/ 152098 w 1781176"/>
              <a:gd name="connsiteY8" fmla="*/ 1388523 h 1781126"/>
              <a:gd name="connsiteX9" fmla="*/ 143289 w 1781176"/>
              <a:gd name="connsiteY9" fmla="*/ 1374021 h 1781126"/>
              <a:gd name="connsiteX10" fmla="*/ 143288 w 1781176"/>
              <a:gd name="connsiteY10" fmla="*/ 1374021 h 1781126"/>
              <a:gd name="connsiteX11" fmla="*/ 107489 w 1781176"/>
              <a:gd name="connsiteY11" fmla="*/ 1315095 h 1781126"/>
              <a:gd name="connsiteX12" fmla="*/ 0 w 1781176"/>
              <a:gd name="connsiteY12" fmla="*/ 890588 h 1781126"/>
              <a:gd name="connsiteX13" fmla="*/ 890588 w 1781176"/>
              <a:gd name="connsiteY13" fmla="*/ 0 h 1781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81176" h="1781126">
                <a:moveTo>
                  <a:pt x="890588" y="0"/>
                </a:moveTo>
                <a:cubicBezTo>
                  <a:pt x="1382446" y="0"/>
                  <a:pt x="1781176" y="398730"/>
                  <a:pt x="1781176" y="890588"/>
                </a:cubicBezTo>
                <a:cubicBezTo>
                  <a:pt x="1781176" y="1063507"/>
                  <a:pt x="1731895" y="1224915"/>
                  <a:pt x="1646610" y="1361535"/>
                </a:cubicBezTo>
                <a:lnTo>
                  <a:pt x="1637186" y="1373985"/>
                </a:lnTo>
                <a:lnTo>
                  <a:pt x="1637110" y="1373981"/>
                </a:lnTo>
                <a:cubicBezTo>
                  <a:pt x="1329699" y="1373981"/>
                  <a:pt x="1058666" y="1529735"/>
                  <a:pt x="898620" y="1766633"/>
                </a:cubicBezTo>
                <a:lnTo>
                  <a:pt x="889815" y="1781126"/>
                </a:lnTo>
                <a:lnTo>
                  <a:pt x="777160" y="1774020"/>
                </a:lnTo>
                <a:cubicBezTo>
                  <a:pt x="517153" y="1740969"/>
                  <a:pt x="292138" y="1595809"/>
                  <a:pt x="152098" y="1388523"/>
                </a:cubicBezTo>
                <a:lnTo>
                  <a:pt x="143289" y="1374021"/>
                </a:lnTo>
                <a:lnTo>
                  <a:pt x="143288" y="1374021"/>
                </a:lnTo>
                <a:lnTo>
                  <a:pt x="107489" y="1315095"/>
                </a:lnTo>
                <a:cubicBezTo>
                  <a:pt x="38939" y="1188905"/>
                  <a:pt x="0" y="1044293"/>
                  <a:pt x="0" y="890588"/>
                </a:cubicBezTo>
                <a:cubicBezTo>
                  <a:pt x="0" y="398730"/>
                  <a:pt x="398730" y="0"/>
                  <a:pt x="890588" y="0"/>
                </a:cubicBezTo>
                <a:close/>
              </a:path>
            </a:pathLst>
          </a:custGeom>
          <a:gradFill>
            <a:gsLst>
              <a:gs pos="45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</a:p>
        </p:txBody>
      </p:sp>
      <p:sp>
        <p:nvSpPr>
          <p:cNvPr id="20" name="任意多边形: 形状 28"/>
          <p:cNvSpPr/>
          <p:nvPr/>
        </p:nvSpPr>
        <p:spPr>
          <a:xfrm>
            <a:off x="5986145" y="3082925"/>
            <a:ext cx="1637665" cy="1781175"/>
          </a:xfrm>
          <a:custGeom>
            <a:avLst/>
            <a:gdLst>
              <a:gd name="connsiteX0" fmla="*/ 747296 w 1637883"/>
              <a:gd name="connsiteY0" fmla="*/ 0 h 1781176"/>
              <a:gd name="connsiteX1" fmla="*/ 747372 w 1637883"/>
              <a:gd name="connsiteY1" fmla="*/ 4 h 1781176"/>
              <a:gd name="connsiteX2" fmla="*/ 838352 w 1637883"/>
              <a:gd name="connsiteY2" fmla="*/ 4598 h 1781176"/>
              <a:gd name="connsiteX3" fmla="*/ 1637883 w 1637883"/>
              <a:gd name="connsiteY3" fmla="*/ 890588 h 1781176"/>
              <a:gd name="connsiteX4" fmla="*/ 747295 w 1637883"/>
              <a:gd name="connsiteY4" fmla="*/ 1781176 h 1781176"/>
              <a:gd name="connsiteX5" fmla="*/ 8805 w 1637883"/>
              <a:gd name="connsiteY5" fmla="*/ 1388524 h 1781176"/>
              <a:gd name="connsiteX6" fmla="*/ 775 w 1637883"/>
              <a:gd name="connsiteY6" fmla="*/ 1375305 h 1781176"/>
              <a:gd name="connsiteX7" fmla="*/ 37352 w 1637883"/>
              <a:gd name="connsiteY7" fmla="*/ 1315096 h 1781176"/>
              <a:gd name="connsiteX8" fmla="*/ 144841 w 1637883"/>
              <a:gd name="connsiteY8" fmla="*/ 890589 h 1781176"/>
              <a:gd name="connsiteX9" fmla="*/ 37352 w 1637883"/>
              <a:gd name="connsiteY9" fmla="*/ 466082 h 1781176"/>
              <a:gd name="connsiteX10" fmla="*/ 1554 w 1637883"/>
              <a:gd name="connsiteY10" fmla="*/ 407156 h 1781176"/>
              <a:gd name="connsiteX11" fmla="*/ 1554 w 1637883"/>
              <a:gd name="connsiteY11" fmla="*/ 407155 h 1781176"/>
              <a:gd name="connsiteX12" fmla="*/ 1553 w 1637883"/>
              <a:gd name="connsiteY12" fmla="*/ 407155 h 1781176"/>
              <a:gd name="connsiteX13" fmla="*/ 1553 w 1637883"/>
              <a:gd name="connsiteY13" fmla="*/ 407156 h 1781176"/>
              <a:gd name="connsiteX14" fmla="*/ 1554 w 1637883"/>
              <a:gd name="connsiteY14" fmla="*/ 407156 h 1781176"/>
              <a:gd name="connsiteX15" fmla="*/ 774 w 1637883"/>
              <a:gd name="connsiteY15" fmla="*/ 407195 h 1781176"/>
              <a:gd name="connsiteX16" fmla="*/ 0 w 1637883"/>
              <a:gd name="connsiteY16" fmla="*/ 407146 h 1781176"/>
              <a:gd name="connsiteX17" fmla="*/ 0 w 1637883"/>
              <a:gd name="connsiteY17" fmla="*/ 407145 h 1781176"/>
              <a:gd name="connsiteX18" fmla="*/ 773 w 1637883"/>
              <a:gd name="connsiteY18" fmla="*/ 407194 h 1781176"/>
              <a:gd name="connsiteX19" fmla="*/ 774 w 1637883"/>
              <a:gd name="connsiteY19" fmla="*/ 407194 h 1781176"/>
              <a:gd name="connsiteX20" fmla="*/ 1 w 1637883"/>
              <a:gd name="connsiteY20" fmla="*/ 407145 h 1781176"/>
              <a:gd name="connsiteX21" fmla="*/ 8806 w 1637883"/>
              <a:gd name="connsiteY21" fmla="*/ 392652 h 1781176"/>
              <a:gd name="connsiteX22" fmla="*/ 747296 w 1637883"/>
              <a:gd name="connsiteY22" fmla="*/ 0 h 178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637883" h="1781176">
                <a:moveTo>
                  <a:pt x="747296" y="0"/>
                </a:moveTo>
                <a:lnTo>
                  <a:pt x="747372" y="4"/>
                </a:lnTo>
                <a:lnTo>
                  <a:pt x="838352" y="4598"/>
                </a:lnTo>
                <a:cubicBezTo>
                  <a:pt x="1287437" y="50205"/>
                  <a:pt x="1637883" y="429471"/>
                  <a:pt x="1637883" y="890588"/>
                </a:cubicBezTo>
                <a:cubicBezTo>
                  <a:pt x="1637883" y="1382446"/>
                  <a:pt x="1239153" y="1781176"/>
                  <a:pt x="747295" y="1781176"/>
                </a:cubicBezTo>
                <a:cubicBezTo>
                  <a:pt x="439884" y="1781176"/>
                  <a:pt x="168851" y="1625422"/>
                  <a:pt x="8805" y="1388524"/>
                </a:cubicBezTo>
                <a:lnTo>
                  <a:pt x="775" y="1375305"/>
                </a:lnTo>
                <a:lnTo>
                  <a:pt x="37352" y="1315096"/>
                </a:lnTo>
                <a:cubicBezTo>
                  <a:pt x="105903" y="1188906"/>
                  <a:pt x="144841" y="1044295"/>
                  <a:pt x="144841" y="890589"/>
                </a:cubicBezTo>
                <a:cubicBezTo>
                  <a:pt x="144841" y="736884"/>
                  <a:pt x="105903" y="592272"/>
                  <a:pt x="37352" y="466082"/>
                </a:cubicBezTo>
                <a:lnTo>
                  <a:pt x="1554" y="407156"/>
                </a:lnTo>
                <a:lnTo>
                  <a:pt x="1554" y="407155"/>
                </a:lnTo>
                <a:lnTo>
                  <a:pt x="1553" y="407155"/>
                </a:lnTo>
                <a:lnTo>
                  <a:pt x="1553" y="407156"/>
                </a:lnTo>
                <a:lnTo>
                  <a:pt x="1554" y="407156"/>
                </a:lnTo>
                <a:lnTo>
                  <a:pt x="774" y="407195"/>
                </a:lnTo>
                <a:lnTo>
                  <a:pt x="0" y="407146"/>
                </a:lnTo>
                <a:lnTo>
                  <a:pt x="0" y="407145"/>
                </a:lnTo>
                <a:lnTo>
                  <a:pt x="773" y="407194"/>
                </a:lnTo>
                <a:lnTo>
                  <a:pt x="774" y="407194"/>
                </a:lnTo>
                <a:lnTo>
                  <a:pt x="1" y="407145"/>
                </a:lnTo>
                <a:lnTo>
                  <a:pt x="8806" y="392652"/>
                </a:lnTo>
                <a:cubicBezTo>
                  <a:pt x="168852" y="155754"/>
                  <a:pt x="439885" y="0"/>
                  <a:pt x="747296" y="0"/>
                </a:cubicBezTo>
                <a:close/>
              </a:path>
            </a:pathLst>
          </a:custGeom>
          <a:gradFill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</a:p>
        </p:txBody>
      </p:sp>
      <p:pic>
        <p:nvPicPr>
          <p:cNvPr id="21" name="图片 20" descr="钱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488940" y="2061210"/>
            <a:ext cx="914400" cy="914400"/>
          </a:xfrm>
          <a:prstGeom prst="rect">
            <a:avLst/>
          </a:prstGeom>
        </p:spPr>
      </p:pic>
      <p:pic>
        <p:nvPicPr>
          <p:cNvPr id="25" name="图片 24" descr="眼睛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339205" y="3516630"/>
            <a:ext cx="914400" cy="914400"/>
          </a:xfrm>
          <a:prstGeom prst="rect">
            <a:avLst/>
          </a:prstGeom>
        </p:spPr>
      </p:pic>
      <p:pic>
        <p:nvPicPr>
          <p:cNvPr id="26" name="图片 25" descr="天平"/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798060" y="3587115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tx1"/>
            </a:gs>
            <a:gs pos="0">
              <a:schemeClr val="tx1">
                <a:lumMod val="25000"/>
                <a:lumOff val="75000"/>
              </a:schemeClr>
            </a:gs>
            <a:gs pos="100000">
              <a:schemeClr val="tx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9" name="矩形 38"/>
          <p:cNvSpPr/>
          <p:nvPr>
            <p:custDataLst>
              <p:tags r:id="rId1"/>
            </p:custDataLst>
          </p:nvPr>
        </p:nvSpPr>
        <p:spPr>
          <a:xfrm>
            <a:off x="996950" y="548640"/>
            <a:ext cx="7842885" cy="9537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l">
              <a:buClrTx/>
              <a:buSzTx/>
              <a:buNone/>
            </a:pPr>
            <a:r>
              <a:rPr lang="zh-CN" altLang="en-US" sz="1600" b="1" spc="300" dirty="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罗杰斯认为个体的自我概念是人格的核心，它包括一个人如何看待自己，包括</a:t>
            </a:r>
            <a:r>
              <a:rPr lang="zh-CN" altLang="en-US" sz="1600" b="1" spc="300" dirty="0">
                <a:gradFill>
                  <a:gsLst>
                    <a:gs pos="50000">
                      <a:schemeClr val="accent3"/>
                    </a:gs>
                    <a:gs pos="0">
                      <a:schemeClr val="accent3">
                        <a:lumMod val="25000"/>
                        <a:lumOff val="75000"/>
                      </a:schemeClr>
                    </a:gs>
                    <a:gs pos="100000">
                      <a:schemeClr val="accent3">
                        <a:lumMod val="85000"/>
                      </a:schemeClr>
                    </a:gs>
                  </a:gsLst>
                  <a:lin ang="5400000" scaled="1"/>
                </a:gra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个人的特点、能力、价值观以及与他人的关系</a:t>
            </a:r>
            <a:r>
              <a:rPr lang="zh-CN" altLang="en-US" sz="1600" b="1" spc="300" dirty="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。他区分了真实自我和理想自我。</a:t>
            </a:r>
            <a:endParaRPr lang="zh-CN" altLang="en-US" sz="1600" b="1" spc="300" dirty="0">
              <a:solidFill>
                <a:schemeClr val="bg1"/>
              </a:solidFill>
              <a:latin typeface="方正粗黑宋简体" panose="02000000000000000000" charset="-122"/>
              <a:ea typeface="方正粗黑宋简体" panose="02000000000000000000" charset="-122"/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1600" b="1" spc="300" dirty="0">
              <a:solidFill>
                <a:schemeClr val="bg1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algn="l">
              <a:buClrTx/>
              <a:buSzTx/>
              <a:buNone/>
            </a:pPr>
            <a:endParaRPr lang="zh-CN" altLang="en-US" sz="2000" b="1" spc="300" dirty="0">
              <a:solidFill>
                <a:schemeClr val="bg1"/>
              </a:solidFill>
              <a:latin typeface="方正粗黑宋简体" panose="02000000000000000000" charset="-122"/>
              <a:ea typeface="方正粗黑宋简体" panose="02000000000000000000" charset="-122"/>
              <a:sym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34620" y="1122170"/>
            <a:ext cx="10457222" cy="5278504"/>
            <a:chOff x="212" y="3316"/>
            <a:chExt cx="16468" cy="8337"/>
          </a:xfrm>
        </p:grpSpPr>
        <p:sp>
          <p:nvSpPr>
            <p:cNvPr id="29" name="椭圆 28"/>
            <p:cNvSpPr/>
            <p:nvPr>
              <p:custDataLst>
                <p:tags r:id="rId3"/>
              </p:custDataLst>
            </p:nvPr>
          </p:nvSpPr>
          <p:spPr>
            <a:xfrm>
              <a:off x="13346" y="5457"/>
              <a:ext cx="241" cy="241"/>
            </a:xfrm>
            <a:prstGeom prst="ellipse">
              <a:avLst/>
            </a:prstGeom>
            <a:solidFill>
              <a:srgbClr val="4472C4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solidFill>
                  <a:schemeClr val="dk1"/>
                </a:solidFill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4"/>
              </p:custDataLst>
            </p:nvPr>
          </p:nvSpPr>
          <p:spPr>
            <a:xfrm>
              <a:off x="212" y="5457"/>
              <a:ext cx="4465" cy="626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algn="r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 b="1" dirty="0">
                  <a:solidFill>
                    <a:srgbClr val="FFC000"/>
                  </a:solidFill>
                  <a:latin typeface="方正粗黑宋简体" panose="02000000000000000000" charset="-122"/>
                  <a:ea typeface="方正粗黑宋简体" panose="02000000000000000000" charset="-122"/>
                  <a:cs typeface="+mn-ea"/>
                  <a:sym typeface="+mn-ea"/>
                </a:rPr>
                <a:t>真实自我</a:t>
              </a:r>
              <a:endParaRPr lang="zh-CN" altLang="en-US" sz="3600" b="1" dirty="0">
                <a:solidFill>
                  <a:srgbClr val="FFC000"/>
                </a:solidFill>
                <a:latin typeface="方正粗黑宋简体" panose="02000000000000000000" charset="-122"/>
                <a:ea typeface="方正粗黑宋简体" panose="02000000000000000000" charset="-122"/>
                <a:cs typeface="+mn-ea"/>
                <a:sym typeface="+mn-ea"/>
              </a:endParaRPr>
            </a:p>
          </p:txBody>
        </p:sp>
        <p:sp>
          <p:nvSpPr>
            <p:cNvPr id="35" name="椭圆 34"/>
            <p:cNvSpPr/>
            <p:nvPr>
              <p:custDataLst>
                <p:tags r:id="rId5"/>
              </p:custDataLst>
            </p:nvPr>
          </p:nvSpPr>
          <p:spPr>
            <a:xfrm>
              <a:off x="4733" y="5565"/>
              <a:ext cx="241" cy="241"/>
            </a:xfrm>
            <a:prstGeom prst="ellipse">
              <a:avLst/>
            </a:prstGeom>
            <a:solidFill>
              <a:srgbClr val="FFC000"/>
            </a:solidFill>
            <a:ln w="317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buClrTx/>
                <a:buSzTx/>
                <a:buFontTx/>
              </a:pPr>
              <a:endParaRPr lang="zh-CN" altLang="en-US">
                <a:solidFill>
                  <a:schemeClr val="lt1"/>
                </a:solidFill>
                <a:sym typeface="+mn-ea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6"/>
              </p:custDataLst>
            </p:nvPr>
          </p:nvSpPr>
          <p:spPr>
            <a:xfrm>
              <a:off x="12215" y="5457"/>
              <a:ext cx="4465" cy="626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algn="r">
                <a:buClrTx/>
                <a:buSzTx/>
                <a:buFontTx/>
              </a:pPr>
              <a:r>
                <a:rPr lang="zh-CN" altLang="en-US" sz="3600" b="1" dirty="0">
                  <a:solidFill>
                    <a:srgbClr val="4472C4"/>
                  </a:solidFill>
                  <a:latin typeface="方正粗黑宋简体" panose="02000000000000000000" charset="-122"/>
                  <a:ea typeface="方正粗黑宋简体" panose="02000000000000000000" charset="-122"/>
                  <a:cs typeface="+mn-ea"/>
                  <a:sym typeface="+mn-ea"/>
                </a:rPr>
                <a:t>理想自我</a:t>
              </a:r>
              <a:endParaRPr lang="zh-CN" altLang="en-US" sz="3600" b="1" dirty="0">
                <a:solidFill>
                  <a:srgbClr val="4472C4"/>
                </a:solidFill>
                <a:latin typeface="方正粗黑宋简体" panose="02000000000000000000" charset="-122"/>
                <a:ea typeface="方正粗黑宋简体" panose="02000000000000000000" charset="-122"/>
                <a:cs typeface="+mn-ea"/>
                <a:sym typeface="+mn-ea"/>
              </a:endParaRPr>
            </a:p>
          </p:txBody>
        </p:sp>
        <p:sp>
          <p:nvSpPr>
            <p:cNvPr id="2" name="椭圆 1"/>
            <p:cNvSpPr/>
            <p:nvPr>
              <p:custDataLst>
                <p:tags r:id="rId7"/>
              </p:custDataLst>
            </p:nvPr>
          </p:nvSpPr>
          <p:spPr>
            <a:xfrm>
              <a:off x="8891" y="3316"/>
              <a:ext cx="4214" cy="4168"/>
            </a:xfrm>
            <a:prstGeom prst="ellips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buClrTx/>
                <a:buSzTx/>
                <a:buNone/>
              </a:pPr>
              <a:r>
                <a:rPr lang="zh-CN" altLang="en-US" b="1" spc="300" dirty="0">
                  <a:solidFill>
                    <a:schemeClr val="bg1"/>
                  </a:solidFill>
                  <a:latin typeface="方正粗黑宋简体" panose="02000000000000000000" charset="-122"/>
                  <a:ea typeface="方正粗黑宋简体" panose="02000000000000000000" charset="-122"/>
                  <a:sym typeface="+mn-ea"/>
                </a:rPr>
                <a:t>指个体对</a:t>
              </a:r>
              <a:r>
                <a:rPr lang="zh-CN" altLang="en-US" b="1" spc="300" dirty="0">
                  <a:solidFill>
                    <a:schemeClr val="tx1"/>
                  </a:solidFill>
                  <a:latin typeface="方正粗黑宋简体" panose="02000000000000000000" charset="-122"/>
                  <a:ea typeface="方正粗黑宋简体" panose="02000000000000000000" charset="-122"/>
                  <a:sym typeface="+mn-ea"/>
                </a:rPr>
                <a:t>期望</a:t>
              </a:r>
              <a:r>
                <a:rPr lang="zh-CN" altLang="en-US" b="1" spc="300" dirty="0">
                  <a:solidFill>
                    <a:schemeClr val="bg1"/>
                  </a:solidFill>
                  <a:latin typeface="方正粗黑宋简体" panose="02000000000000000000" charset="-122"/>
                  <a:ea typeface="方正粗黑宋简体" panose="02000000000000000000" charset="-122"/>
                  <a:sym typeface="+mn-ea"/>
                </a:rPr>
                <a:t>的自我状态的知觉。</a:t>
              </a:r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4" name="椭圆 3"/>
            <p:cNvSpPr/>
            <p:nvPr>
              <p:custDataLst>
                <p:tags r:id="rId8"/>
              </p:custDataLst>
            </p:nvPr>
          </p:nvSpPr>
          <p:spPr>
            <a:xfrm>
              <a:off x="5350" y="3316"/>
              <a:ext cx="4207" cy="4168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b="1" spc="300" dirty="0">
                  <a:solidFill>
                    <a:schemeClr val="bg1"/>
                  </a:solidFill>
                  <a:latin typeface="方正粗黑宋简体" panose="02000000000000000000" charset="-122"/>
                  <a:ea typeface="方正粗黑宋简体" panose="02000000000000000000" charset="-122"/>
                  <a:sym typeface="+mn-ea"/>
                </a:rPr>
                <a:t>指个体对自我的</a:t>
              </a:r>
              <a:r>
                <a:rPr lang="zh-CN" altLang="en-US" b="1" spc="300" dirty="0">
                  <a:solidFill>
                    <a:schemeClr val="tx1"/>
                  </a:solidFill>
                  <a:latin typeface="方正粗黑宋简体" panose="02000000000000000000" charset="-122"/>
                  <a:ea typeface="方正粗黑宋简体" panose="02000000000000000000" charset="-122"/>
                  <a:sym typeface="+mn-ea"/>
                </a:rPr>
                <a:t>实际现实</a:t>
              </a:r>
              <a:r>
                <a:rPr lang="zh-CN" altLang="en-US" b="1" spc="300" dirty="0">
                  <a:solidFill>
                    <a:schemeClr val="bg1"/>
                  </a:solidFill>
                  <a:latin typeface="方正粗黑宋简体" panose="02000000000000000000" charset="-122"/>
                  <a:ea typeface="方正粗黑宋简体" panose="02000000000000000000" charset="-122"/>
                  <a:sym typeface="+mn-ea"/>
                </a:rPr>
                <a:t>的知觉。</a:t>
              </a:r>
              <a:endParaRPr lang="zh-CN" altLang="en-US">
                <a:solidFill>
                  <a:schemeClr val="lt1"/>
                </a:solidFill>
              </a:endParaRPr>
            </a:p>
          </p:txBody>
        </p:sp>
        <p:pic>
          <p:nvPicPr>
            <p:cNvPr id="5" name="图片 4"/>
            <p:cNvPicPr/>
            <p:nvPr/>
          </p:nvPicPr>
          <p:blipFill>
            <a:blip r:embed="rId9"/>
            <a:srcRect l="4537" t="19246" r="6818" b="22450"/>
            <a:stretch>
              <a:fillRect/>
            </a:stretch>
          </p:blipFill>
          <p:spPr>
            <a:xfrm>
              <a:off x="4013" y="6862"/>
              <a:ext cx="10264" cy="47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3"/>
  <p:tag name="KSO_WM_UNIT_ID" val="diagram20231090_1*n_h_h_i*1_2_3_3"/>
  <p:tag name="KSO_WM_TEMPLATE_CATEGORY" val="diagram"/>
  <p:tag name="KSO_WM_TEMPLATE_INDEX" val="20231090"/>
  <p:tag name="KSO_WM_UNIT_LAYERLEVEL" val="1_1_1_1"/>
  <p:tag name="KSO_WM_TAG_VERSION" val="3.0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455.5249606299214,&quot;left&quot;:22.475661889929505,&quot;top&quot;:41.775039370078716,&quot;width&quot;:921.1493774801493}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7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7"/>
  <p:tag name="KSO_WM_DIAGRAM_USE_COLOR_VALUE" val="{&quot;color_scheme&quot;:1,&quot;color_type&quot;:1,&quot;theme_color_indexes&quot;:[5,6,7,8,9,10]}"/>
</p:tagLst>
</file>

<file path=ppt/tags/tag1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1_1"/>
  <p:tag name="KSO_WM_UNIT_ID" val="diagram20231090_1*n_h_h_f*1_2_1_1"/>
  <p:tag name="KSO_WM_TEMPLATE_CATEGORY" val="diagram"/>
  <p:tag name="KSO_WM_TEMPLATE_INDEX" val="20231090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455.5249606299214,&quot;left&quot;:22.475661889929505,&quot;top&quot;:41.775039370078716,&quot;width&quot;:921.149377480149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，简明扼要地阐述。根据需要可酌情增减"/>
  <p:tag name="KSO_WM_UNIT_TEXT_FILL_FORE_SCHEMECOLOR_INDEX" val="1"/>
  <p:tag name="KSO_WM_UNIT_TEXT_FILL_TYPE" val="1"/>
  <p:tag name="KSO_WM_DIAGRAM_USE_COLOR_VALUE" val="{&quot;color_scheme&quot;:1,&quot;color_type&quot;:1,&quot;theme_color_indexes&quot;:[5,6,7,8,9,10]}"/>
</p:tagLst>
</file>

<file path=ppt/tags/tag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1_1"/>
  <p:tag name="KSO_WM_UNIT_ID" val="diagram20231090_1*n_h_h_a*1_2_1_1"/>
  <p:tag name="KSO_WM_TEMPLATE_CATEGORY" val="diagram"/>
  <p:tag name="KSO_WM_TEMPLATE_INDEX" val="20231090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455.5249606299214,&quot;left&quot;:22.475661889929505,&quot;top&quot;:41.775039370078716,&quot;width&quot;:921.149377480149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.20000000298023224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添加项标题"/>
  <p:tag name="KSO_WM_UNIT_TEXT_FILL_FORE_SCHEMECOLOR_INDEX" val="3"/>
  <p:tag name="KSO_WM_UNIT_TEXT_FILL_TYPE" val="3"/>
  <p:tag name="KSO_WM_DIAGRAM_USE_COLOR_VALUE" val="{&quot;color_scheme&quot;:1,&quot;color_type&quot;:1,&quot;theme_color_indexes&quot;:[5,6,7,8,9,10]}"/>
</p:tagLst>
</file>

<file path=ppt/tags/tag1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2"/>
  <p:tag name="KSO_WM_UNIT_ID" val="diagram20231090_1*n_h_h_i*1_2_1_2"/>
  <p:tag name="KSO_WM_TEMPLATE_CATEGORY" val="diagram"/>
  <p:tag name="KSO_WM_TEMPLATE_INDEX" val="20231090"/>
  <p:tag name="KSO_WM_UNIT_LAYERLEVEL" val="1_1_1_1"/>
  <p:tag name="KSO_WM_TAG_VERSION" val="3.0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455.5249606299214,&quot;left&quot;:22.475661889929505,&quot;top&quot;:41.775039370078716,&quot;width&quot;:921.1493774801493}"/>
  <p:tag name="KSO_WM_DIAGRAM_COLOR_MATCH_VALUE" val="{&quot;shape&quot;:{&quot;fill&quot;:{&quot;gradient&quot;:[{&quot;brightness&quot;:0.25,&quot;colorType&quot;:1,&quot;foreColorIndex&quot;:5,&quot;pos&quot;:0,&quot;transparency&quot;:0},{&quot;brightness&quot;:0.15000000596046448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7,8,9,10]}"/>
</p:tagLst>
</file>

<file path=ppt/tags/tag14.xml><?xml version="1.0" encoding="utf-8"?>
<p:tagLst xmlns:p="http://schemas.openxmlformats.org/presentationml/2006/main">
  <p:tag name="KSO_WM_UNIT_VALUE" val="82*82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2_3_1"/>
  <p:tag name="KSO_WM_UNIT_ID" val="diagram20231090_1*n_h_h_x*1_2_3_1"/>
  <p:tag name="KSO_WM_TEMPLATE_CATEGORY" val="diagram"/>
  <p:tag name="KSO_WM_TEMPLATE_INDEX" val="20231090"/>
  <p:tag name="KSO_WM_UNIT_LAYERLEVEL" val="1_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455.5249606299214,&quot;left&quot;:22.475661889929505,&quot;top&quot;:41.775039370078716,&quot;width&quot;:921.1493774801493}"/>
  <p:tag name="KSO_WM_DIAGRAM_COLOR_MATCH_VALUE" val="{&quot;shape&quot;:{&quot;fill&quot;:{&quot;solid&quot;:{&quot;brightness&quot;:0,&quot;colorType&quot;:2,&quot;rgb&quot;:&quot;#ffffff&quot;,&quot;transparency&quot;:0.10000000149011612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TYPE" val="1"/>
  <p:tag name="KSO_WM_UNIT_FILL_FORE_SCHEMECOLOR_INDEX" val="14"/>
  <p:tag name="KSO_WM_UNIT_FILL_FORE_SCHEMECOLOR_INDEX_BRIGHTNESS" val="0"/>
  <p:tag name="KSO_WM_DIAGRAM_USE_COLOR_VALUE" val="{&quot;color_scheme&quot;:1,&quot;color_type&quot;:1,&quot;theme_color_indexes&quot;:[5,6,7,8,9,10]}"/>
</p:tagLst>
</file>

<file path=ppt/tags/tag1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2_1"/>
  <p:tag name="KSO_WM_UNIT_ID" val="diagram20231090_1*n_h_h_f*1_2_2_1"/>
  <p:tag name="KSO_WM_TEMPLATE_CATEGORY" val="diagram"/>
  <p:tag name="KSO_WM_TEMPLATE_INDEX" val="20231090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455.5249606299214,&quot;left&quot;:22.475661889929505,&quot;top&quot;:41.775039370078716,&quot;width&quot;:921.149377480149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，简明扼要地阐述。根据需要可酌情增减"/>
  <p:tag name="KSO_WM_UNIT_TEXT_FILL_FORE_SCHEMECOLOR_INDEX" val="1"/>
  <p:tag name="KSO_WM_UNIT_TEXT_FILL_TYPE" val="1"/>
  <p:tag name="KSO_WM_DIAGRAM_USE_COLOR_VALUE" val="{&quot;color_scheme&quot;:1,&quot;color_type&quot;:1,&quot;theme_color_indexes&quot;:[5,6,7,8,9,10]}"/>
</p:tagLst>
</file>

<file path=ppt/tags/tag1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2_1"/>
  <p:tag name="KSO_WM_UNIT_ID" val="diagram20231090_1*n_h_h_a*1_2_2_1"/>
  <p:tag name="KSO_WM_TEMPLATE_CATEGORY" val="diagram"/>
  <p:tag name="KSO_WM_TEMPLATE_INDEX" val="20231090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455.5249606299214,&quot;left&quot;:22.475661889929505,&quot;top&quot;:41.775039370078716,&quot;width&quot;:921.149377480149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添加项标题"/>
  <p:tag name="KSO_WM_UNIT_TEXT_FILL_FORE_SCHEMECOLOR_INDEX" val="1"/>
  <p:tag name="KSO_WM_UNIT_TEXT_FILL_TYPE" val="1"/>
  <p:tag name="KSO_WM_DIAGRAM_USE_COLOR_VALUE" val="{&quot;color_scheme&quot;:1,&quot;color_type&quot;:1,&quot;theme_color_indexes&quot;:[5,6,7,8,9,10]}"/>
</p:tagLst>
</file>

<file path=ppt/tags/tag1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3_1"/>
  <p:tag name="KSO_WM_UNIT_ID" val="diagram20231090_1*n_h_h_f*1_2_3_1"/>
  <p:tag name="KSO_WM_TEMPLATE_CATEGORY" val="diagram"/>
  <p:tag name="KSO_WM_TEMPLATE_INDEX" val="20231090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455.5249606299214,&quot;left&quot;:22.475661889929505,&quot;top&quot;:41.775039370078716,&quot;width&quot;:921.149377480149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，简明扼要地阐述。根据需要可酌情增减"/>
  <p:tag name="KSO_WM_UNIT_TEXT_FILL_FORE_SCHEMECOLOR_INDEX" val="1"/>
  <p:tag name="KSO_WM_UNIT_TEXT_FILL_TYPE" val="1"/>
  <p:tag name="KSO_WM_DIAGRAM_USE_COLOR_VALUE" val="{&quot;color_scheme&quot;:1,&quot;color_type&quot;:1,&quot;theme_color_indexes&quot;:[5,6,7,8,9,10]}"/>
</p:tagLst>
</file>

<file path=ppt/tags/tag18.xml><?xml version="1.0" encoding="utf-8"?>
<p:tagLst xmlns:p="http://schemas.openxmlformats.org/presentationml/2006/main">
  <p:tag name="KSO_WM_DIAGRAM_VERSION" val="3"/>
  <p:tag name="KSO_WM_DIAGRAM_COLOR_TRICK" val="4"/>
  <p:tag name="KSO_WM_DIAGRAM_COLOR_TEXT_CAN_REMOVE" val="n"/>
  <p:tag name="KSO_WM_UNIT_VALUE" val="85*73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2_1_1"/>
  <p:tag name="KSO_WM_UNIT_ID" val="diagram20231090_1*n_h_h_x*1_2_1_1"/>
  <p:tag name="KSO_WM_TEMPLATE_CATEGORY" val="diagram"/>
  <p:tag name="KSO_WM_TEMPLATE_INDEX" val="20231090"/>
  <p:tag name="KSO_WM_UNIT_LAYERLEVEL" val="1_1_1_1"/>
  <p:tag name="KSO_WM_TAG_VERSION" val="3.0"/>
  <p:tag name="KSO_WM_BEAUTIFY_FLAG" val="#wm#"/>
  <p:tag name="KSO_WM_DIAGRAM_MAX_ITEMCNT" val="6"/>
  <p:tag name="KSO_WM_DIAGRAM_MIN_ITEMCNT" val="3"/>
  <p:tag name="KSO_WM_DIAGRAM_VIRTUALLY_FRAME" val="{&quot;height&quot;:455.5249606299214,&quot;left&quot;:22.475661889929505,&quot;top&quot;:41.775039370078716,&quot;width&quot;:921.1493774801493}"/>
  <p:tag name="KSO_WM_DIAGRAM_COLOR_MATCH_VALUE" val="{&quot;shape&quot;:{&quot;fill&quot;:{&quot;solid&quot;:{&quot;brightness&quot;:0,&quot;colorType&quot;:2,&quot;rgb&quot;:&quot;#ffffff&quot;,&quot;transparency&quot;:0.10000000149011612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TYPE" val="1"/>
  <p:tag name="KSO_WM_UNIT_FILL_FORE_SCHEMECOLOR_INDEX" val="14"/>
  <p:tag name="KSO_WM_UNIT_FILL_FORE_SCHEMECOLOR_INDEX_BRIGHTNESS" val="0"/>
  <p:tag name="KSO_WM_DIAGRAM_USE_COLOR_VALUE" val="{&quot;color_scheme&quot;:1,&quot;color_type&quot;:1,&quot;theme_color_indexes&quot;:[5,6,7,8,9,10]}"/>
</p:tagLst>
</file>

<file path=ppt/tags/tag1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3_1"/>
  <p:tag name="KSO_WM_UNIT_ID" val="diagram20231090_1*n_h_h_a*1_2_3_1"/>
  <p:tag name="KSO_WM_TEMPLATE_CATEGORY" val="diagram"/>
  <p:tag name="KSO_WM_TEMPLATE_INDEX" val="20231090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455.5249606299214,&quot;left&quot;:22.475661889929505,&quot;top&quot;:41.775039370078716,&quot;width&quot;:921.149377480149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7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添加项标题"/>
  <p:tag name="KSO_WM_UNIT_TEXT_FILL_FORE_SCHEMECOLOR_INDEX" val="1"/>
  <p:tag name="KSO_WM_UNIT_TEXT_FILL_TYPE" val="1"/>
  <p:tag name="KSO_WM_DIAGRAM_USE_COLOR_VALUE" val="{&quot;color_scheme&quot;:1,&quot;color_type&quot;:1,&quot;theme_color_indexes&quot;:[5,6,7,8,9,10]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KSO_WM_DIAGRAM_VERSION" val="3"/>
  <p:tag name="KSO_WM_DIAGRAM_COLOR_TRICK" val="4"/>
  <p:tag name="KSO_WM_DIAGRAM_COLOR_TEXT_CAN_REMOVE" val="n"/>
  <p:tag name="KSO_WM_UNIT_VALUE" val="78*67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2_2_1"/>
  <p:tag name="KSO_WM_UNIT_ID" val="diagram20231090_1*n_h_h_x*1_2_2_1"/>
  <p:tag name="KSO_WM_TEMPLATE_CATEGORY" val="diagram"/>
  <p:tag name="KSO_WM_TEMPLATE_INDEX" val="20231090"/>
  <p:tag name="KSO_WM_UNIT_LAYERLEVEL" val="1_1_1_1"/>
  <p:tag name="KSO_WM_TAG_VERSION" val="3.0"/>
  <p:tag name="KSO_WM_BEAUTIFY_FLAG" val="#wm#"/>
  <p:tag name="KSO_WM_DIAGRAM_MAX_ITEMCNT" val="6"/>
  <p:tag name="KSO_WM_DIAGRAM_MIN_ITEMCNT" val="3"/>
  <p:tag name="KSO_WM_DIAGRAM_VIRTUALLY_FRAME" val="{&quot;height&quot;:455.5249606299214,&quot;left&quot;:22.475661889929505,&quot;top&quot;:41.775039370078716,&quot;width&quot;:921.1493774801493}"/>
  <p:tag name="KSO_WM_DIAGRAM_COLOR_MATCH_VALUE" val="{&quot;shape&quot;:{&quot;fill&quot;:{&quot;solid&quot;:{&quot;brightness&quot;:0,&quot;colorType&quot;:2,&quot;rgb&quot;:&quot;#ffffff&quot;,&quot;transparency&quot;:0.10000000149011612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TYPE" val="1"/>
  <p:tag name="KSO_WM_UNIT_FILL_FORE_SCHEMECOLOR_INDEX" val="14"/>
  <p:tag name="KSO_WM_UNIT_FILL_FORE_SCHEMECOLOR_INDEX_BRIGHTNESS" val="0"/>
  <p:tag name="KSO_WM_DIAGRAM_USE_COLOR_VALUE" val="{&quot;color_scheme&quot;:1,&quot;color_type&quot;:1,&quot;theme_color_indexes&quot;:[5,6,7,8,9,10]}"/>
</p:tagLst>
</file>

<file path=ppt/tags/tag2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1_1"/>
  <p:tag name="KSO_WM_UNIT_ID" val="diagram20231090_1*n_h_h_f*1_2_1_1"/>
  <p:tag name="KSO_WM_TEMPLATE_CATEGORY" val="diagram"/>
  <p:tag name="KSO_WM_TEMPLATE_INDEX" val="20231090"/>
  <p:tag name="KSO_WM_UNIT_LAYERLEVEL" val="1_1_1_1"/>
  <p:tag name="KSO_WM_TAG_VERSION" val="3.0"/>
  <p:tag name="KSO_WM_DIAGRAM_GROUP_CODE" val="n1-1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455.5249606299214,&quot;left&quot;:22.475661889929505,&quot;top&quot;:41.775039370078716,&quot;width&quot;:921.149377480149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，简明扼要地阐述。根据需要可酌情增减"/>
  <p:tag name="KSO_WM_UNIT_TEXT_FILL_FORE_SCHEMECOLOR_INDEX" val="1"/>
  <p:tag name="KSO_WM_UNIT_TEXT_FILL_TYPE" val="1"/>
  <p:tag name="KSO_WM_DIAGRAM_USE_COLOR_VALUE" val="{&quot;color_scheme&quot;:1,&quot;color_type&quot;:1,&quot;theme_color_indexes&quot;:[5,6,7,8,9,10]}"/>
</p:tagLst>
</file>

<file path=ppt/tags/tag22.xml><?xml version="1.0" encoding="utf-8"?>
<p:tagLst xmlns:p="http://schemas.openxmlformats.org/presentationml/2006/main">
  <p:tag name="KSO_WM_DIAGRAM_VIRTUALLY_FRAME" val="{&quot;height&quot;:799.9024683783275,&quot;left&quot;:-8.015433070866152,&quot;top&quot;:-155.5,&quot;width&quot;:962.9154330708661}"/>
</p:tagLst>
</file>

<file path=ppt/tags/tag2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2"/>
  <p:tag name="KSO_WM_UNIT_ID" val="diagram20231090_1*n_h_h_i*1_2_2_2"/>
  <p:tag name="KSO_WM_TEMPLATE_CATEGORY" val="diagram"/>
  <p:tag name="KSO_WM_TEMPLATE_INDEX" val="20231090"/>
  <p:tag name="KSO_WM_UNIT_LAYERLEVEL" val="1_1_1_1"/>
  <p:tag name="KSO_WM_TAG_VERSION" val="3.0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799.9024683783275,&quot;left&quot;:-8.015433070866152,&quot;top&quot;:-155.5,&quot;width&quot;:962.9154330708661}"/>
  <p:tag name="KSO_WM_DIAGRAM_COLOR_MATCH_VALUE" val="{&quot;shape&quot;:{&quot;fill&quot;:{&quot;gradient&quot;:[{&quot;brightness&quot;:0.15000000596046448,&quot;colorType&quot;:1,&quot;foreColorIndex&quot;:6,&quot;pos&quot;:1,&quot;transparency&quot;:0},{&quot;brightness&quot;:0.25,&quot;colorType&quot;:1,&quot;foreColorIndex&quot;:6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7,8,9,10]}"/>
</p:tagLst>
</file>

<file path=ppt/tags/tag2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1_1"/>
  <p:tag name="KSO_WM_UNIT_ID" val="diagram20231090_1*n_h_h_a*1_2_1_1"/>
  <p:tag name="KSO_WM_TEMPLATE_CATEGORY" val="diagram"/>
  <p:tag name="KSO_WM_TEMPLATE_INDEX" val="20231090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799.9024683783275,&quot;left&quot;:-8.015433070866152,&quot;top&quot;:-155.5,&quot;width&quot;:962.915433070866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.20000000298023224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添加项标题"/>
  <p:tag name="KSO_WM_UNIT_TEXT_FILL_FORE_SCHEMECOLOR_INDEX" val="3"/>
  <p:tag name="KSO_WM_UNIT_TEXT_FILL_TYPE" val="3"/>
  <p:tag name="KSO_WM_DIAGRAM_USE_COLOR_VALUE" val="{&quot;color_scheme&quot;:1,&quot;color_type&quot;:1,&quot;theme_color_indexes&quot;:[5,6,7,8,9,10]}"/>
</p:tagLst>
</file>

<file path=ppt/tags/tag2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2"/>
  <p:tag name="KSO_WM_UNIT_ID" val="diagram20231090_1*n_h_h_i*1_2_1_2"/>
  <p:tag name="KSO_WM_TEMPLATE_CATEGORY" val="diagram"/>
  <p:tag name="KSO_WM_TEMPLATE_INDEX" val="20231090"/>
  <p:tag name="KSO_WM_UNIT_LAYERLEVEL" val="1_1_1_1"/>
  <p:tag name="KSO_WM_TAG_VERSION" val="3.0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799.9024683783275,&quot;left&quot;:-8.015433070866152,&quot;top&quot;:-155.5,&quot;width&quot;:962.9154330708661}"/>
  <p:tag name="KSO_WM_DIAGRAM_COLOR_MATCH_VALUE" val="{&quot;shape&quot;:{&quot;fill&quot;:{&quot;gradient&quot;:[{&quot;brightness&quot;:0.25,&quot;colorType&quot;:1,&quot;foreColorIndex&quot;:5,&quot;pos&quot;:0,&quot;transparency&quot;:0},{&quot;brightness&quot;:0.15000000596046448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7,8,9,10]}"/>
</p:tagLst>
</file>

<file path=ppt/tags/tag2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2_1"/>
  <p:tag name="KSO_WM_UNIT_ID" val="diagram20231090_1*n_h_h_a*1_2_2_1"/>
  <p:tag name="KSO_WM_TEMPLATE_CATEGORY" val="diagram"/>
  <p:tag name="KSO_WM_TEMPLATE_INDEX" val="20231090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799.9024683783275,&quot;left&quot;:-8.015433070866152,&quot;top&quot;:-155.5,&quot;width&quot;:962.915433070866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添加项标题"/>
  <p:tag name="KSO_WM_UNIT_TEXT_FILL_FORE_SCHEMECOLOR_INDEX" val="1"/>
  <p:tag name="KSO_WM_UNIT_TEXT_FILL_TYPE" val="1"/>
  <p:tag name="KSO_WM_DIAGRAM_USE_COLOR_VALUE" val="{&quot;color_scheme&quot;:1,&quot;color_type&quot;:1,&quot;theme_color_indexes&quot;:[5,6,7,8,9,10]}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1"/>
  <p:tag name="KSO_WM_UNIT_ID" val="diagram20233203_1*l_h_i*1_2_1"/>
  <p:tag name="KSO_WM_TEMPLATE_CATEGORY" val="diagram"/>
  <p:tag name="KSO_WM_TEMPLATE_INDEX" val="2023320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421.5500061035156,&quot;left&quot;:59.9,&quot;top&quot;:36.22503937007873,&quot;width&quot;:840.3}"/>
  <p:tag name="KSO_WM_DIAGRAM_COLOR_MATCH_VALUE" val="{&quot;shape&quot;:{&quot;fill&quot;:{&quot;solid&quot;:{&quot;brightness&quot;:0,&quot;colorType&quot;:1,&quot;foreColorIndex&quot;:5,&quot;transparency&quot;:0.20000000298023224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8,9,8,9,8,9]}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1"/>
  <p:tag name="KSO_WM_UNIT_ID" val="diagram20233203_1*l_h_i*1_1_1"/>
  <p:tag name="KSO_WM_TEMPLATE_CATEGORY" val="diagram"/>
  <p:tag name="KSO_WM_TEMPLATE_INDEX" val="2023320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421.5500061035156,&quot;left&quot;:59.9,&quot;top&quot;:36.22503937007873,&quot;width&quot;:840.3}"/>
  <p:tag name="KSO_WM_DIAGRAM_COLOR_MATCH_VALUE" val="{&quot;shape&quot;:{&quot;fill&quot;:{&quot;solid&quot;:{&quot;brightness&quot;:0,&quot;colorType&quot;:1,&quot;foreColorIndex&quot;:5,&quot;transparency&quot;:0.20000000298023224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8,9,8,9,8,9]}"/>
</p:tagLst>
</file>

<file path=ppt/tags/tag29.xml><?xml version="1.0" encoding="utf-8"?>
<p:tagLst xmlns:p="http://schemas.openxmlformats.org/presentationml/2006/main">
  <p:tag name="resource_record_key" val="{&quot;13&quot;:[20481688,4532408,20174678,20362276,4721928],&quot;70&quot;:[3322419,3314398,3322225,3312557]}"/>
  <p:tag name="commondata" val="eyJjb3VudCI6OCwiaGRpZCI6IjI3ODE1NDcyMTIzOTBkMGQ4MmIyZWVkZWQ4ZDI3Njc0IiwidXNlckNvdW50Ijo4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1_1"/>
  <p:tag name="KSO_WM_UNIT_ID" val="diagram20231090_1*n_h_h_f*1_2_1_1"/>
  <p:tag name="KSO_WM_TEMPLATE_CATEGORY" val="diagram"/>
  <p:tag name="KSO_WM_TEMPLATE_INDEX" val="20231090"/>
  <p:tag name="KSO_WM_UNIT_LAYERLEVEL" val="1_1_1_1"/>
  <p:tag name="KSO_WM_TAG_VERSION" val="3.0"/>
  <p:tag name="KSO_WM_DIAGRAM_GROUP_CODE" val="n1-1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455.5249606299214,&quot;left&quot;:22.475661889929505,&quot;top&quot;:41.775039370078716,&quot;width&quot;:921.149377480149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，简明扼要地阐述。根据需要可酌情增减"/>
  <p:tag name="KSO_WM_UNIT_TEXT_FILL_FORE_SCHEMECOLOR_INDEX" val="1"/>
  <p:tag name="KSO_WM_UNIT_TEXT_FILL_TYPE" val="1"/>
  <p:tag name="KSO_WM_DIAGRAM_USE_COLOR_VALUE" val="{&quot;color_scheme&quot;:1,&quot;color_type&quot;:1,&quot;theme_color_indexes&quot;:[5,6,7,8,9,10]}"/>
</p:tagLst>
</file>

<file path=ppt/tags/tag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3"/>
  <p:tag name="KSO_WM_UNIT_ID" val="diagram20231090_1*n_h_h_i*1_2_2_3"/>
  <p:tag name="KSO_WM_TEMPLATE_CATEGORY" val="diagram"/>
  <p:tag name="KSO_WM_TEMPLATE_INDEX" val="20231090"/>
  <p:tag name="KSO_WM_UNIT_LAYERLEVEL" val="1_1_1_1"/>
  <p:tag name="KSO_WM_TAG_VERSION" val="3.0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455.5249606299214,&quot;left&quot;:22.475661889929505,&quot;top&quot;:41.775039370078716,&quot;width&quot;:921.1493774801493}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6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6"/>
  <p:tag name="KSO_WM_DIAGRAM_USE_COLOR_VALUE" val="{&quot;color_scheme&quot;:1,&quot;color_type&quot;:1,&quot;theme_color_indexes&quot;:[5,6,7,8,9,10]}"/>
</p:tagLst>
</file>

<file path=ppt/tags/tag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3"/>
  <p:tag name="KSO_WM_UNIT_ID" val="diagram20231090_1*n_h_h_i*1_2_1_3"/>
  <p:tag name="KSO_WM_TEMPLATE_CATEGORY" val="diagram"/>
  <p:tag name="KSO_WM_TEMPLATE_INDEX" val="20231090"/>
  <p:tag name="KSO_WM_UNIT_LAYERLEVEL" val="1_1_1_1"/>
  <p:tag name="KSO_WM_TAG_VERSION" val="3.0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455.5249606299214,&quot;left&quot;:22.475661889929505,&quot;top&quot;:41.775039370078716,&quot;width&quot;:921.1493774801493}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5,6,7,8,9,10]}"/>
</p:tagLst>
</file>

<file path=ppt/tags/tag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2"/>
  <p:tag name="KSO_WM_UNIT_ID" val="diagram20231090_1*n_h_h_i*1_2_3_2"/>
  <p:tag name="KSO_WM_TEMPLATE_CATEGORY" val="diagram"/>
  <p:tag name="KSO_WM_TEMPLATE_INDEX" val="20231090"/>
  <p:tag name="KSO_WM_UNIT_LAYERLEVEL" val="1_1_1_1"/>
  <p:tag name="KSO_WM_TAG_VERSION" val="3.0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455.5249606299214,&quot;left&quot;:22.475661889929505,&quot;top&quot;:41.775039370078716,&quot;width&quot;:921.1493774801493}"/>
  <p:tag name="KSO_WM_DIAGRAM_COLOR_MATCH_VALUE" val="{&quot;shape&quot;:{&quot;fill&quot;:{&quot;gradient&quot;:[{&quot;brightness&quot;:0.15000000596046448,&quot;colorType&quot;:1,&quot;foreColorIndex&quot;:7,&quot;pos&quot;:1,&quot;transparency&quot;:0},{&quot;brightness&quot;:0.25,&quot;colorType&quot;:1,&quot;foreColorIndex&quot;:7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7,8,9,10]}"/>
</p:tagLst>
</file>

<file path=ppt/tags/tag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2"/>
  <p:tag name="KSO_WM_UNIT_ID" val="diagram20231090_1*n_h_h_i*1_2_2_2"/>
  <p:tag name="KSO_WM_TEMPLATE_CATEGORY" val="diagram"/>
  <p:tag name="KSO_WM_TEMPLATE_INDEX" val="20231090"/>
  <p:tag name="KSO_WM_UNIT_LAYERLEVEL" val="1_1_1_1"/>
  <p:tag name="KSO_WM_TAG_VERSION" val="3.0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455.5249606299214,&quot;left&quot;:22.475661889929505,&quot;top&quot;:41.775039370078716,&quot;width&quot;:921.1493774801493}"/>
  <p:tag name="KSO_WM_DIAGRAM_COLOR_MATCH_VALUE" val="{&quot;shape&quot;:{&quot;fill&quot;:{&quot;gradient&quot;:[{&quot;brightness&quot;:0.15000000596046448,&quot;colorType&quot;:1,&quot;foreColorIndex&quot;:6,&quot;pos&quot;:1,&quot;transparency&quot;:0},{&quot;brightness&quot;:0.25,&quot;colorType&quot;:1,&quot;foreColorIndex&quot;:6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7,8,9,10]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893</Words>
  <Application>WPS 演示</Application>
  <PresentationFormat>宽屏</PresentationFormat>
  <Paragraphs>65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方正粗黑宋简体</vt:lpstr>
      <vt:lpstr>华文琥珀</vt:lpstr>
      <vt:lpstr>等线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Edith</cp:lastModifiedBy>
  <cp:revision>10</cp:revision>
  <dcterms:created xsi:type="dcterms:W3CDTF">2019-07-08T07:25:00Z</dcterms:created>
  <dcterms:modified xsi:type="dcterms:W3CDTF">2024-09-25T08:45:19Z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KSOTemplateUUID">
    <vt:lpwstr>v1.0_mb_PvC/1wwYYOzbGd2727QfYg==</vt:lpwstr>
  </property>
  <property fmtid="{D5CDD505-2E9C-101B-9397-08002B2CF9AE}" pid="4" name="ICV">
    <vt:lpwstr>F82FB952E3C74FF09A21A85887CAEC37_11</vt:lpwstr>
  </property>
</Properties>
</file>