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74" r:id="rId5"/>
    <p:sldId id="275" r:id="rId6"/>
    <p:sldId id="277" r:id="rId7"/>
    <p:sldId id="276" r:id="rId8"/>
    <p:sldId id="278" r:id="rId9"/>
    <p:sldId id="279" r:id="rId10"/>
    <p:sldId id="282" r:id="rId11"/>
    <p:sldId id="281" r:id="rId12"/>
    <p:sldId id="283" r:id="rId13"/>
    <p:sldId id="284" r:id="rId14"/>
    <p:sldId id="288" r:id="rId15"/>
    <p:sldId id="280" r:id="rId16"/>
    <p:sldId id="285" r:id="rId17"/>
    <p:sldId id="286" r:id="rId18"/>
    <p:sldId id="289" r:id="rId19"/>
    <p:sldId id="290" r:id="rId20"/>
  </p:sldIdLst>
  <p:sldSz cx="24384000" cy="13716000"/>
  <p:notesSz cx="5143500" cy="9144000"/>
  <p:embeddedFontLst>
    <p:embeddedFont>
      <p:font typeface="优设标题黑" panose="02010600030101010101" charset="-122"/>
      <p:regular r:id="rId22"/>
    </p:embeddedFont>
    <p:embeddedFont>
      <p:font typeface="Microsoft JhengHei" panose="020B0604030504040204" pitchFamily="34" charset="-120"/>
      <p:regular r:id="rId23"/>
      <p:bold r:id="rId24"/>
    </p:embeddedFont>
    <p:embeddedFont>
      <p:font typeface="Microsoft JhengHei UI" panose="020B0604030504040204" pitchFamily="34" charset="-120"/>
      <p:regular r:id="rId25"/>
      <p:bold r:id="rId26"/>
    </p:embeddedFont>
    <p:embeddedFont>
      <p:font typeface="等线" panose="02010600030101010101" pitchFamily="2" charset="-122"/>
      <p:regular r:id="rId27"/>
      <p:bold r:id="rId28"/>
    </p:embeddedFont>
    <p:embeddedFont>
      <p:font typeface="微软雅黑" panose="020B0503020204020204" pitchFamily="34" charset="-122"/>
      <p:regular r:id="rId29"/>
      <p:bold r:id="rId30"/>
    </p:embeddedFont>
  </p:embeddedFontLst>
  <p:custDataLst>
    <p:tags r:id="rId31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83"/>
    <p:restoredTop sz="93727"/>
  </p:normalViewPr>
  <p:slideViewPr>
    <p:cSldViewPr snapToGrid="0" snapToObjects="1">
      <p:cViewPr>
        <p:scale>
          <a:sx n="25" d="100"/>
          <a:sy n="25" d="100"/>
        </p:scale>
        <p:origin x="2136" y="1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0446\Desktop\BYREDO-&#22797;&#30424;&#25968;&#25454;%200916-1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zh-CN" sz="2160" b="0" i="0" u="none" strike="noStrike" kern="1200" spc="0" baseline="0">
                <a:solidFill>
                  <a:srgbClr val="000000"/>
                </a:solidFill>
                <a:latin typeface="BYREDO Sans" panose="00000500000000000000" pitchFamily="50" charset="0"/>
                <a:ea typeface="BYREDO Sans" panose="00000500000000000000" pitchFamily="50" charset="0"/>
                <a:cs typeface="BYREDO Sans" panose="00000500000000000000" pitchFamily="50" charset="0"/>
                <a:sym typeface="BYREDO Sans" panose="00000500000000000000" pitchFamily="50" charset="0"/>
              </a:defRPr>
            </a:pPr>
            <a:r>
              <a:rPr lang="en-GB" sz="2160">
                <a:solidFill>
                  <a:srgbClr val="000000"/>
                </a:solidFill>
                <a:latin typeface="BYREDO Sans" panose="00000500000000000000" pitchFamily="50" charset="0"/>
                <a:ea typeface="BYREDO Sans" panose="00000500000000000000" pitchFamily="50" charset="0"/>
                <a:cs typeface="BYREDO Sans" panose="00000500000000000000" pitchFamily="50" charset="0"/>
                <a:sym typeface="BYREDO Sans" panose="00000500000000000000" pitchFamily="50" charset="0"/>
              </a:rPr>
              <a:t>BYREDO FEED CTR &amp; CPC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zh-CN" sz="2160" b="0" i="0" u="none" strike="noStrike" kern="1200" spc="0" baseline="0">
              <a:solidFill>
                <a:srgbClr val="000000"/>
              </a:solidFill>
              <a:latin typeface="BYREDO Sans" panose="00000500000000000000" pitchFamily="50" charset="0"/>
              <a:ea typeface="BYREDO Sans" panose="00000500000000000000" pitchFamily="50" charset="0"/>
              <a:cs typeface="BYREDO Sans" panose="00000500000000000000" pitchFamily="50" charset="0"/>
              <a:sym typeface="BYREDO Sans" panose="00000500000000000000" pitchFamily="50" charset="0"/>
            </a:defRPr>
          </a:pPr>
          <a:endParaRPr lang="en-GB"/>
        </a:p>
      </c:txPr>
    </c:title>
    <c:autoTitleDeleted val="0"/>
    <c:plotArea>
      <c:layout/>
      <c:lineChart>
        <c:grouping val="stacked"/>
        <c:varyColors val="0"/>
        <c:ser>
          <c:idx val="1"/>
          <c:order val="1"/>
          <c:tx>
            <c:strRef>
              <c:f>'[BYREDO-复盘数据 0916-1024.xlsx]Sheet1'!$F$1</c:f>
              <c:strCache>
                <c:ptCount val="1"/>
                <c:pt idx="0">
                  <c:v> CPC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'[BYREDO-复盘数据 0916-1024.xlsx]Sheet1'!$A$2:$A$31</c:f>
              <c:numCache>
                <c:formatCode>yyyy/m/d;@</c:formatCode>
                <c:ptCount val="30"/>
                <c:pt idx="0">
                  <c:v>44455</c:v>
                </c:pt>
                <c:pt idx="1">
                  <c:v>44456</c:v>
                </c:pt>
                <c:pt idx="2">
                  <c:v>44457</c:v>
                </c:pt>
                <c:pt idx="3">
                  <c:v>44458</c:v>
                </c:pt>
                <c:pt idx="4">
                  <c:v>44459</c:v>
                </c:pt>
                <c:pt idx="5">
                  <c:v>44460</c:v>
                </c:pt>
                <c:pt idx="6">
                  <c:v>44461</c:v>
                </c:pt>
                <c:pt idx="7">
                  <c:v>44462</c:v>
                </c:pt>
                <c:pt idx="8">
                  <c:v>44463</c:v>
                </c:pt>
                <c:pt idx="9">
                  <c:v>44464</c:v>
                </c:pt>
                <c:pt idx="10">
                  <c:v>44465</c:v>
                </c:pt>
                <c:pt idx="11">
                  <c:v>44466</c:v>
                </c:pt>
                <c:pt idx="12">
                  <c:v>44467</c:v>
                </c:pt>
                <c:pt idx="13">
                  <c:v>44468</c:v>
                </c:pt>
                <c:pt idx="14">
                  <c:v>44469</c:v>
                </c:pt>
                <c:pt idx="15">
                  <c:v>44470</c:v>
                </c:pt>
                <c:pt idx="16">
                  <c:v>44471</c:v>
                </c:pt>
                <c:pt idx="17">
                  <c:v>44472</c:v>
                </c:pt>
                <c:pt idx="18">
                  <c:v>44473</c:v>
                </c:pt>
                <c:pt idx="19">
                  <c:v>44474</c:v>
                </c:pt>
                <c:pt idx="20">
                  <c:v>44475</c:v>
                </c:pt>
                <c:pt idx="21">
                  <c:v>44476</c:v>
                </c:pt>
                <c:pt idx="22">
                  <c:v>44477</c:v>
                </c:pt>
                <c:pt idx="23">
                  <c:v>44478</c:v>
                </c:pt>
                <c:pt idx="24">
                  <c:v>44479</c:v>
                </c:pt>
                <c:pt idx="25">
                  <c:v>44480</c:v>
                </c:pt>
                <c:pt idx="26">
                  <c:v>44481</c:v>
                </c:pt>
                <c:pt idx="27">
                  <c:v>44482</c:v>
                </c:pt>
                <c:pt idx="28">
                  <c:v>44483</c:v>
                </c:pt>
                <c:pt idx="29">
                  <c:v>44484</c:v>
                </c:pt>
              </c:numCache>
            </c:numRef>
          </c:cat>
          <c:val>
            <c:numRef>
              <c:f>'[BYREDO-复盘数据 0916-1024.xlsx]Sheet1'!$F$2:$F$31</c:f>
              <c:numCache>
                <c:formatCode>0.00_ </c:formatCode>
                <c:ptCount val="30"/>
                <c:pt idx="0">
                  <c:v>0.37900341652672398</c:v>
                </c:pt>
                <c:pt idx="1">
                  <c:v>0.38021038885664499</c:v>
                </c:pt>
                <c:pt idx="2">
                  <c:v>0.368692018680431</c:v>
                </c:pt>
                <c:pt idx="3">
                  <c:v>0.27081511800052299</c:v>
                </c:pt>
                <c:pt idx="4">
                  <c:v>0.21088543647955699</c:v>
                </c:pt>
                <c:pt idx="5">
                  <c:v>0.20936932224150201</c:v>
                </c:pt>
                <c:pt idx="6">
                  <c:v>0.21028433658569701</c:v>
                </c:pt>
                <c:pt idx="7">
                  <c:v>0.22263831325029099</c:v>
                </c:pt>
                <c:pt idx="8">
                  <c:v>0.24245455185524201</c:v>
                </c:pt>
                <c:pt idx="9">
                  <c:v>0.25569438217174001</c:v>
                </c:pt>
                <c:pt idx="10">
                  <c:v>0.28737095534184898</c:v>
                </c:pt>
                <c:pt idx="11">
                  <c:v>0.31002910907451903</c:v>
                </c:pt>
                <c:pt idx="12">
                  <c:v>0.33660636836500002</c:v>
                </c:pt>
                <c:pt idx="13">
                  <c:v>0.33607138833904598</c:v>
                </c:pt>
                <c:pt idx="14">
                  <c:v>0.33000723589001502</c:v>
                </c:pt>
                <c:pt idx="15">
                  <c:v>0.32629118293065601</c:v>
                </c:pt>
                <c:pt idx="16">
                  <c:v>0.32370389202181798</c:v>
                </c:pt>
                <c:pt idx="17">
                  <c:v>0.31636889934495799</c:v>
                </c:pt>
                <c:pt idx="18">
                  <c:v>0.31960262766484898</c:v>
                </c:pt>
                <c:pt idx="19">
                  <c:v>0.32164732466662999</c:v>
                </c:pt>
                <c:pt idx="20">
                  <c:v>0.32152937304020901</c:v>
                </c:pt>
                <c:pt idx="21">
                  <c:v>0.3208741888969</c:v>
                </c:pt>
                <c:pt idx="22">
                  <c:v>0.31813279285750901</c:v>
                </c:pt>
                <c:pt idx="23">
                  <c:v>0.31489934477749099</c:v>
                </c:pt>
                <c:pt idx="24">
                  <c:v>0.31475073765234102</c:v>
                </c:pt>
                <c:pt idx="25">
                  <c:v>0.311379000393251</c:v>
                </c:pt>
                <c:pt idx="26">
                  <c:v>0.30680536451169199</c:v>
                </c:pt>
                <c:pt idx="27">
                  <c:v>0.31110637580660699</c:v>
                </c:pt>
                <c:pt idx="28">
                  <c:v>0.31362267227323398</c:v>
                </c:pt>
                <c:pt idx="29">
                  <c:v>0.33031800409607198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D8E-4F3E-8D13-CEA24FA81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8062218"/>
        <c:axId val="539466077"/>
      </c:lineChart>
      <c:lineChart>
        <c:grouping val="stacked"/>
        <c:varyColors val="0"/>
        <c:ser>
          <c:idx val="0"/>
          <c:order val="0"/>
          <c:tx>
            <c:strRef>
              <c:f>'[BYREDO-复盘数据 0916-1024.xlsx]Sheet1'!$E$1</c:f>
              <c:strCache>
                <c:ptCount val="1"/>
                <c:pt idx="0">
                  <c:v> CTR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'[BYREDO-复盘数据 0916-1024.xlsx]Sheet1'!$A$2:$A$31</c:f>
              <c:numCache>
                <c:formatCode>yyyy/m/d;@</c:formatCode>
                <c:ptCount val="30"/>
                <c:pt idx="0">
                  <c:v>44455</c:v>
                </c:pt>
                <c:pt idx="1">
                  <c:v>44456</c:v>
                </c:pt>
                <c:pt idx="2">
                  <c:v>44457</c:v>
                </c:pt>
                <c:pt idx="3">
                  <c:v>44458</c:v>
                </c:pt>
                <c:pt idx="4">
                  <c:v>44459</c:v>
                </c:pt>
                <c:pt idx="5">
                  <c:v>44460</c:v>
                </c:pt>
                <c:pt idx="6">
                  <c:v>44461</c:v>
                </c:pt>
                <c:pt idx="7">
                  <c:v>44462</c:v>
                </c:pt>
                <c:pt idx="8">
                  <c:v>44463</c:v>
                </c:pt>
                <c:pt idx="9">
                  <c:v>44464</c:v>
                </c:pt>
                <c:pt idx="10">
                  <c:v>44465</c:v>
                </c:pt>
                <c:pt idx="11">
                  <c:v>44466</c:v>
                </c:pt>
                <c:pt idx="12">
                  <c:v>44467</c:v>
                </c:pt>
                <c:pt idx="13">
                  <c:v>44468</c:v>
                </c:pt>
                <c:pt idx="14">
                  <c:v>44469</c:v>
                </c:pt>
                <c:pt idx="15">
                  <c:v>44470</c:v>
                </c:pt>
                <c:pt idx="16">
                  <c:v>44471</c:v>
                </c:pt>
                <c:pt idx="17">
                  <c:v>44472</c:v>
                </c:pt>
                <c:pt idx="18">
                  <c:v>44473</c:v>
                </c:pt>
                <c:pt idx="19">
                  <c:v>44474</c:v>
                </c:pt>
                <c:pt idx="20">
                  <c:v>44475</c:v>
                </c:pt>
                <c:pt idx="21">
                  <c:v>44476</c:v>
                </c:pt>
                <c:pt idx="22">
                  <c:v>44477</c:v>
                </c:pt>
                <c:pt idx="23">
                  <c:v>44478</c:v>
                </c:pt>
                <c:pt idx="24">
                  <c:v>44479</c:v>
                </c:pt>
                <c:pt idx="25">
                  <c:v>44480</c:v>
                </c:pt>
                <c:pt idx="26">
                  <c:v>44481</c:v>
                </c:pt>
                <c:pt idx="27">
                  <c:v>44482</c:v>
                </c:pt>
                <c:pt idx="28">
                  <c:v>44483</c:v>
                </c:pt>
                <c:pt idx="29">
                  <c:v>44484</c:v>
                </c:pt>
              </c:numCache>
            </c:numRef>
          </c:cat>
          <c:val>
            <c:numRef>
              <c:f>'[BYREDO-复盘数据 0916-1024.xlsx]Sheet1'!$E$2:$E$31</c:f>
              <c:numCache>
                <c:formatCode>0.00%</c:formatCode>
                <c:ptCount val="30"/>
                <c:pt idx="0">
                  <c:v>2.9249562162729802E-2</c:v>
                </c:pt>
                <c:pt idx="1">
                  <c:v>3.4899825045131297E-2</c:v>
                </c:pt>
                <c:pt idx="2">
                  <c:v>5.5173896870786297E-2</c:v>
                </c:pt>
                <c:pt idx="3">
                  <c:v>5.85355907147454E-2</c:v>
                </c:pt>
                <c:pt idx="4">
                  <c:v>6.2161673888389203E-2</c:v>
                </c:pt>
                <c:pt idx="5">
                  <c:v>5.8826178460023498E-2</c:v>
                </c:pt>
                <c:pt idx="6">
                  <c:v>5.1829575934499897E-2</c:v>
                </c:pt>
                <c:pt idx="7">
                  <c:v>4.7092741573069599E-2</c:v>
                </c:pt>
                <c:pt idx="8">
                  <c:v>4.6841257507859099E-2</c:v>
                </c:pt>
                <c:pt idx="9">
                  <c:v>4.7110023524110499E-2</c:v>
                </c:pt>
                <c:pt idx="10">
                  <c:v>4.2598900050791602E-2</c:v>
                </c:pt>
                <c:pt idx="11">
                  <c:v>4.1923465740352897E-2</c:v>
                </c:pt>
                <c:pt idx="12">
                  <c:v>4.3347706965245703E-2</c:v>
                </c:pt>
                <c:pt idx="13">
                  <c:v>4.4872280919152803E-2</c:v>
                </c:pt>
                <c:pt idx="14">
                  <c:v>5.0750609594876497E-2</c:v>
                </c:pt>
                <c:pt idx="15">
                  <c:v>5.1342044015859699E-2</c:v>
                </c:pt>
                <c:pt idx="16">
                  <c:v>4.8897320298467897E-2</c:v>
                </c:pt>
                <c:pt idx="17">
                  <c:v>4.9950171949976099E-2</c:v>
                </c:pt>
                <c:pt idx="18">
                  <c:v>4.9445484943273797E-2</c:v>
                </c:pt>
                <c:pt idx="19">
                  <c:v>5.5666417679825698E-2</c:v>
                </c:pt>
                <c:pt idx="20">
                  <c:v>5.4170600369001599E-2</c:v>
                </c:pt>
                <c:pt idx="21">
                  <c:v>5.3371446633363302E-2</c:v>
                </c:pt>
                <c:pt idx="22">
                  <c:v>4.9221855726343799E-2</c:v>
                </c:pt>
                <c:pt idx="23">
                  <c:v>5.0677853286795901E-2</c:v>
                </c:pt>
                <c:pt idx="24">
                  <c:v>5.1336325043565098E-2</c:v>
                </c:pt>
                <c:pt idx="25">
                  <c:v>4.8898029373063902E-2</c:v>
                </c:pt>
                <c:pt idx="26">
                  <c:v>4.9817108853466401E-2</c:v>
                </c:pt>
                <c:pt idx="27">
                  <c:v>4.4928602336650802E-2</c:v>
                </c:pt>
                <c:pt idx="28">
                  <c:v>5.6535988142628099E-2</c:v>
                </c:pt>
                <c:pt idx="29">
                  <c:v>5.1399490120120399E-2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D8E-4F3E-8D13-CEA24FA8193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0574016"/>
        <c:axId val="486761796"/>
      </c:lineChart>
      <c:dateAx>
        <c:axId val="338062218"/>
        <c:scaling>
          <c:orientation val="minMax"/>
        </c:scaling>
        <c:delete val="0"/>
        <c:axPos val="b"/>
        <c:numFmt formatCode="yyyy/m/d;@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600" b="0" i="0" u="none" strike="noStrike" kern="1200" baseline="0" smtId="4294967295">
                <a:solidFill>
                  <a:srgbClr val="000000"/>
                </a:solidFill>
                <a:latin typeface="BYREDO Sans" panose="00000500000000000000" pitchFamily="50" charset="0"/>
                <a:ea typeface="BYREDO Sans" panose="00000500000000000000" pitchFamily="50" charset="0"/>
                <a:cs typeface="BYREDO Sans" panose="00000500000000000000" pitchFamily="50" charset="0"/>
                <a:sym typeface="BYREDO Sans" panose="00000500000000000000" pitchFamily="50" charset="0"/>
              </a:defRPr>
            </a:pPr>
            <a:endParaRPr lang="zh-CN"/>
          </a:p>
        </c:txPr>
        <c:crossAx val="539466077"/>
        <c:crosses val="autoZero"/>
        <c:auto val="0"/>
        <c:lblOffset val="100"/>
        <c:baseTimeUnit val="days"/>
      </c:dateAx>
      <c:valAx>
        <c:axId val="53946607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 smtId="4294967295">
                <a:solidFill>
                  <a:srgbClr val="000000"/>
                </a:solidFill>
                <a:latin typeface="BYREDO Sans" panose="00000500000000000000" pitchFamily="50" charset="0"/>
                <a:ea typeface="BYREDO Sans" panose="00000500000000000000" pitchFamily="50" charset="0"/>
                <a:cs typeface="BYREDO Sans" panose="00000500000000000000" pitchFamily="50" charset="0"/>
                <a:sym typeface="BYREDO Sans" panose="00000500000000000000" pitchFamily="50" charset="0"/>
              </a:defRPr>
            </a:pPr>
            <a:endParaRPr lang="zh-CN"/>
          </a:p>
        </c:txPr>
        <c:crossAx val="338062218"/>
        <c:crosses val="autoZero"/>
        <c:crossBetween val="between"/>
      </c:valAx>
      <c:valAx>
        <c:axId val="486761796"/>
        <c:scaling>
          <c:orientation val="minMax"/>
        </c:scaling>
        <c:delete val="0"/>
        <c:axPos val="r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 smtId="4294967295">
                <a:solidFill>
                  <a:srgbClr val="000000"/>
                </a:solidFill>
                <a:latin typeface="BYREDO Sans" panose="00000500000000000000" pitchFamily="50" charset="0"/>
                <a:ea typeface="BYREDO Sans" panose="00000500000000000000" pitchFamily="50" charset="0"/>
                <a:cs typeface="BYREDO Sans" panose="00000500000000000000" pitchFamily="50" charset="0"/>
                <a:sym typeface="BYREDO Sans" panose="00000500000000000000" pitchFamily="50" charset="0"/>
              </a:defRPr>
            </a:pPr>
            <a:endParaRPr lang="zh-CN"/>
          </a:p>
        </c:txPr>
        <c:crossAx val="230574016"/>
        <c:crosses val="max"/>
        <c:crossBetween val="between"/>
      </c:valAx>
      <c:dateAx>
        <c:axId val="230574016"/>
        <c:scaling>
          <c:orientation val="minMax"/>
        </c:scaling>
        <c:delete val="1"/>
        <c:axPos val="b"/>
        <c:numFmt formatCode="yyyy/m/d;@" sourceLinked="1"/>
        <c:majorTickMark val="none"/>
        <c:minorTickMark val="none"/>
        <c:tickLblPos val="nextTo"/>
        <c:crossAx val="486761796"/>
        <c:crosses val="autoZero"/>
        <c:auto val="0"/>
        <c:lblOffset val="100"/>
        <c:baseTimeUnit val="days"/>
      </c:date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 smtId="4294967295">
                <a:solidFill>
                  <a:srgbClr val="000000"/>
                </a:solidFill>
                <a:latin typeface="BYREDO Sans" panose="00000500000000000000" pitchFamily="50" charset="0"/>
                <a:ea typeface="BYREDO Sans" panose="00000500000000000000" pitchFamily="50" charset="0"/>
                <a:cs typeface="BYREDO Sans" panose="00000500000000000000" pitchFamily="50" charset="0"/>
                <a:sym typeface="BYREDO Sans" panose="00000500000000000000" pitchFamily="50" charset="0"/>
              </a:defRPr>
            </a:pPr>
            <a:endParaRPr lang="zh-CN"/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 smtId="4294967295">
                <a:solidFill>
                  <a:srgbClr val="000000"/>
                </a:solidFill>
                <a:latin typeface="BYREDO Sans" panose="00000500000000000000" pitchFamily="50" charset="0"/>
                <a:ea typeface="BYREDO Sans" panose="00000500000000000000" pitchFamily="50" charset="0"/>
                <a:cs typeface="BYREDO Sans" panose="00000500000000000000" pitchFamily="50" charset="0"/>
                <a:sym typeface="BYREDO Sans" panose="00000500000000000000" pitchFamily="50" charset="0"/>
              </a:defRPr>
            </a:pPr>
            <a:endParaRPr lang="zh-CN"/>
          </a:p>
        </c:txPr>
      </c:legendEntry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 smtId="4294967295">
              <a:solidFill>
                <a:srgbClr val="000000"/>
              </a:solidFill>
              <a:latin typeface="BYREDO Sans" panose="00000500000000000000" pitchFamily="50" charset="0"/>
              <a:ea typeface="BYREDO Sans" panose="00000500000000000000" pitchFamily="50" charset="0"/>
              <a:cs typeface="BYREDO Sans" panose="00000500000000000000" pitchFamily="50" charset="0"/>
              <a:sym typeface="BYREDO Sans" panose="00000500000000000000" pitchFamily="50" charset="0"/>
            </a:defRPr>
          </a:pPr>
          <a:endParaRPr lang="zh-CN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lang="zh-CN" sz="1800" smtId="4294967295">
          <a:solidFill>
            <a:srgbClr val="000000"/>
          </a:solidFill>
          <a:latin typeface="BYREDO Sans" panose="00000500000000000000" pitchFamily="50" charset="0"/>
          <a:ea typeface="BYREDO Sans" panose="00000500000000000000" pitchFamily="50" charset="0"/>
          <a:cs typeface="BYREDO Sans" panose="00000500000000000000" pitchFamily="50" charset="0"/>
          <a:sym typeface="BYREDO Sans" panose="00000500000000000000" pitchFamily="50" charset="0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C09AE-3E8F-D644-9139-1F5C42D77044}" type="datetimeFigureOut">
              <a:rPr kumimoji="1" lang="zh-CN" altLang="en-US" smtClean="0"/>
              <a:t>2025/8/21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B637-D78E-4A4C-8188-EE35959DCAA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更多模板，可前往微信搜索小程序：广告人干货库  获取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9B637-D78E-4A4C-8188-EE35959DCAA9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30908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609600" y="435429"/>
            <a:ext cx="23251886" cy="1271451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1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24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8074" y="2090517"/>
            <a:ext cx="1387851" cy="1542241"/>
          </a:xfrm>
          <a:prstGeom prst="rect">
            <a:avLst/>
          </a:prstGeom>
        </p:spPr>
      </p:pic>
      <p:pic>
        <p:nvPicPr>
          <p:cNvPr id="104" name="imag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95" y="7911741"/>
            <a:ext cx="11958609" cy="1265207"/>
          </a:xfrm>
          <a:prstGeom prst="rect">
            <a:avLst/>
          </a:prstGeom>
        </p:spPr>
      </p:pic>
      <p:sp>
        <p:nvSpPr>
          <p:cNvPr id="105" name="Object 105"/>
          <p:cNvSpPr txBox="1"/>
          <p:nvPr/>
        </p:nvSpPr>
        <p:spPr>
          <a:xfrm>
            <a:off x="6535881" y="8037614"/>
            <a:ext cx="11312241" cy="8509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600" b="1" spc="5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如何做好项目复盘？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9600" y="435429"/>
            <a:ext cx="23251886" cy="1271451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343" y="3632758"/>
            <a:ext cx="18186400" cy="59436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下箭头 39"/>
          <p:cNvSpPr/>
          <p:nvPr/>
        </p:nvSpPr>
        <p:spPr>
          <a:xfrm>
            <a:off x="989145" y="3359974"/>
            <a:ext cx="6664206" cy="8830636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6" name="image 4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6" name="Object 4017"/>
          <p:cNvSpPr txBox="1"/>
          <p:nvPr/>
        </p:nvSpPr>
        <p:spPr>
          <a:xfrm>
            <a:off x="7801028" y="1178337"/>
            <a:ext cx="8977884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信息流投放总结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278332" y="3949205"/>
            <a:ext cx="14172026" cy="7946438"/>
            <a:chOff x="724051" y="2277726"/>
            <a:chExt cx="23016694" cy="12905757"/>
          </a:xfrm>
        </p:grpSpPr>
        <p:sp>
          <p:nvSpPr>
            <p:cNvPr id="6" name="文本框 5"/>
            <p:cNvSpPr txBox="1"/>
            <p:nvPr/>
          </p:nvSpPr>
          <p:spPr>
            <a:xfrm>
              <a:off x="7664450" y="4604245"/>
              <a:ext cx="7695565" cy="8664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R="0" indent="0" defTabSz="2437765" fontAlgn="auto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sz="2400" b="1">
                  <a:solidFill>
                    <a:srgbClr val="5E5E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pPr lvl="0" algn="ctr"/>
              <a:r>
                <a:rPr lang="zh-CN" altLang="en-US" sz="2800">
                  <a:solidFill>
                    <a:srgbClr val="FFFFFF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+mn-ea"/>
                </a:rPr>
                <a:t>内容优化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24051" y="2277726"/>
              <a:ext cx="17466309" cy="1844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 fontAlgn="auto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en-US" sz="2400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投放亮点总结：</a:t>
              </a:r>
              <a:endParaRPr lang="en-US" altLang="zh-CN" sz="2400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marL="342900" indent="-342900" algn="l" fontAlgn="auto">
                <a:lnSpc>
                  <a:spcPct val="150000"/>
                </a:lnSpc>
                <a:buFont typeface="Wingdings" panose="05000000000000000000" pitchFamily="2" charset="2"/>
                <a:buChar char="ü"/>
              </a:pPr>
              <a:r>
                <a:rPr lang="zh-CN" altLang="en-US" sz="2400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投放中面临的主要问题总结：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16137889" y="5781675"/>
              <a:ext cx="7602855" cy="34453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l" fontAlgn="auto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如何优化信息流</a:t>
              </a:r>
              <a:r>
                <a:rPr lang="en-US" altLang="zh-CN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 CTR</a:t>
              </a: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：</a:t>
              </a:r>
            </a:p>
            <a:p>
              <a:pPr algn="l" fontAlgn="auto">
                <a:lnSpc>
                  <a:spcPct val="150000"/>
                </a:lnSpc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1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）前期多个定向测试</a:t>
              </a:r>
              <a:endPara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2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）后续缩减笔记和在投定向，放量高</a:t>
              </a: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CTR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低</a:t>
              </a: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CPC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笔记</a:t>
              </a:r>
              <a:endPara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algn="l" fontAlgn="auto">
                <a:lnSpc>
                  <a:spcPct val="150000"/>
                </a:lnSpc>
              </a:pPr>
              <a:endPara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574645" y="4604245"/>
              <a:ext cx="7940675" cy="8664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R="0" indent="0" defTabSz="2437765" fontAlgn="auto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sz="2400" b="1">
                  <a:solidFill>
                    <a:srgbClr val="5E5E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pPr lvl="0" algn="ctr"/>
              <a:r>
                <a:rPr lang="zh-CN" altLang="en-US" sz="2800">
                  <a:solidFill>
                    <a:srgbClr val="FFFFFF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+mn-ea"/>
                </a:rPr>
                <a:t>投放优化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989966" y="4604245"/>
              <a:ext cx="6035675" cy="8664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</p:spPr>
          <p:style>
            <a:lnRef idx="0">
              <a:srgbClr val="FFFFFF"/>
            </a:lnRef>
            <a:fillRef idx="0">
              <a:srgbClr val="FFFFFF"/>
            </a:fillRef>
            <a:effectRef idx="0">
              <a:srgbClr val="FFFFFF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>
                <a:defRPr lang="zh-CN"/>
              </a:defPPr>
              <a:lvl1pPr marR="0" indent="0" defTabSz="2437765" fontAlgn="auto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sz="2400" b="1">
                  <a:solidFill>
                    <a:srgbClr val="5E5E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pPr lvl="0" algn="ctr"/>
              <a:r>
                <a:rPr lang="zh-CN" altLang="en-US" sz="2800">
                  <a:solidFill>
                    <a:srgbClr val="FFFFFF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+mn-ea"/>
                </a:rPr>
                <a:t>投放前准备</a:t>
              </a: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71220" y="5664834"/>
              <a:ext cx="5989320" cy="5469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 fontAlgn="auto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合理定制</a:t>
              </a:r>
              <a:r>
                <a:rPr lang="en-US" altLang="zh-CN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KPI</a:t>
              </a:r>
            </a:p>
            <a:p>
              <a:pPr algn="l" fontAlgn="auto">
                <a:lnSpc>
                  <a:spcPct val="150000"/>
                </a:lnSpc>
                <a:buFont typeface="Wingdings" panose="05000000000000000000" charset="0"/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1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）保证</a:t>
              </a: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CTR CPC CPM 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三者要达成的目标不冲突（大盘值不稳定，仅作为参考）</a:t>
              </a:r>
            </a:p>
            <a:p>
              <a:pPr algn="l" fontAlgn="auto">
                <a:lnSpc>
                  <a:spcPct val="150000"/>
                </a:lnSpc>
                <a:buFont typeface="Wingdings" panose="05000000000000000000" charset="0"/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2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）完成曝光的同时，有足够的优化提价空间，来优化信息流的</a:t>
              </a: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CTR</a:t>
              </a:r>
              <a:endPara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algn="l" fontAlgn="auto">
                <a:lnSpc>
                  <a:spcPct val="150000"/>
                </a:lnSpc>
                <a:buFont typeface="Wingdings" panose="05000000000000000000" charset="0"/>
              </a:pPr>
              <a:endPara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algn="l" fontAlgn="auto">
                <a:lnSpc>
                  <a:spcPct val="150000"/>
                </a:lnSpc>
              </a:pPr>
              <a:endPara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864475" y="5664835"/>
              <a:ext cx="7519669" cy="951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l" fontAlgn="auto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投放</a:t>
              </a:r>
              <a:r>
                <a:rPr lang="en-US" altLang="zh-CN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CTR</a:t>
              </a: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</a:rPr>
                <a:t>低时：</a:t>
              </a: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优化封面及标题</a:t>
              </a:r>
            </a:p>
            <a:p>
              <a:pPr algn="l" fontAlgn="auto">
                <a:lnSpc>
                  <a:spcPct val="150000"/>
                </a:lnSpc>
                <a:buFont typeface="Wingdings" panose="05000000000000000000" charset="0"/>
              </a:pP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（优化目的：提高笔记点击率）</a:t>
              </a:r>
              <a:endPara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）封面及标题需符合搜索埋词的特性，突出笔记主题，突显产品功效</a:t>
              </a:r>
              <a:endPara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）标题不要平铺直叙，可参考热门标题，用新词</a:t>
              </a: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热词吸引点击</a:t>
              </a:r>
            </a:p>
            <a:p>
              <a:pPr algn="l" fontAlgn="auto">
                <a:lnSpc>
                  <a:spcPct val="150000"/>
                </a:lnSpc>
              </a:pPr>
              <a:endPara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endParaRPr>
            </a:p>
            <a:p>
              <a:pPr marL="342900" indent="-342900" algn="l" fontAlgn="auto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投放互动率低时：优化</a:t>
              </a:r>
              <a:r>
                <a:rPr lang="en-US" altLang="zh-CN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-</a:t>
              </a: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主题/文案内容</a:t>
              </a:r>
              <a:r>
                <a:rPr lang="en-US" altLang="zh-CN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/</a:t>
              </a: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评论区</a:t>
              </a:r>
            </a:p>
            <a:p>
              <a:pPr algn="l" fontAlgn="auto">
                <a:lnSpc>
                  <a:spcPct val="150000"/>
                </a:lnSpc>
                <a:buFont typeface="Wingdings" panose="05000000000000000000" charset="0"/>
              </a:pPr>
              <a:r>
                <a:rPr lang="zh-CN" altLang="en-US" b="1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（优化目的：提高互动率，提升品牌好感度）</a:t>
              </a:r>
              <a:endPara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endParaRPr>
            </a:p>
            <a:p>
              <a:pPr algn="l" fontAlgn="auto">
                <a:lnSpc>
                  <a:spcPct val="150000"/>
                </a:lnSpc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1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）文案篇幅不易过长，文案可精炼有说服力冲击力</a:t>
              </a:r>
            </a:p>
            <a:p>
              <a:pPr algn="l" fontAlgn="auto">
                <a:lnSpc>
                  <a:spcPct val="150000"/>
                </a:lnSpc>
              </a:pPr>
              <a:r>
                <a:rPr lang="en-US" altLang="zh-CN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2</a:t>
              </a:r>
              <a:r>
                <a:rPr lang="zh-CN" altLang="en-US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微软雅黑" panose="020B0503020204020204" pitchFamily="34" charset="-122"/>
                  <a:sym typeface="+mn-ea"/>
                </a:rPr>
                <a:t>）达人需要积极回复评论区产品向问题，且需及时删除恶意评论。</a:t>
              </a:r>
              <a:endPara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8574196" y="3359974"/>
            <a:ext cx="15182904" cy="8830636"/>
          </a:xfrm>
          <a:prstGeom prst="roundRect">
            <a:avLst>
              <a:gd name="adj" fmla="val 318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708043" y="12867890"/>
            <a:ext cx="333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*以</a:t>
            </a:r>
            <a:r>
              <a:rPr kumimoji="1" lang="en-US" altLang="zh-CN" sz="28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byredo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复盘为例</a:t>
            </a:r>
          </a:p>
        </p:txBody>
      </p:sp>
      <p:sp>
        <p:nvSpPr>
          <p:cNvPr id="24" name="剪去单角的矩形 23"/>
          <p:cNvSpPr/>
          <p:nvPr/>
        </p:nvSpPr>
        <p:spPr>
          <a:xfrm>
            <a:off x="2042899" y="5085029"/>
            <a:ext cx="4775307" cy="1116068"/>
          </a:xfrm>
          <a:prstGeom prst="snip1Rect">
            <a:avLst/>
          </a:prstGeom>
          <a:solidFill>
            <a:srgbClr val="A72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30" name="剪去单角的矩形 29"/>
          <p:cNvSpPr/>
          <p:nvPr/>
        </p:nvSpPr>
        <p:spPr>
          <a:xfrm>
            <a:off x="2043293" y="7199212"/>
            <a:ext cx="4775307" cy="1116068"/>
          </a:xfrm>
          <a:prstGeom prst="snip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剪去单角的矩形 30"/>
          <p:cNvSpPr/>
          <p:nvPr/>
        </p:nvSpPr>
        <p:spPr>
          <a:xfrm>
            <a:off x="2043686" y="9548263"/>
            <a:ext cx="4775307" cy="1116068"/>
          </a:xfrm>
          <a:prstGeom prst="snip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2653204" y="5319897"/>
            <a:ext cx="3402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working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2653204" y="7434079"/>
            <a:ext cx="3402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No working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1785957" y="9783131"/>
            <a:ext cx="5008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learning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2464790" y="3920947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「总结分析维度」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1E2975-AF29-E2C1-4636-95DAE199BF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713" y="12708361"/>
            <a:ext cx="3724138" cy="7453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4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6" name="Object 4017"/>
          <p:cNvSpPr txBox="1"/>
          <p:nvPr/>
        </p:nvSpPr>
        <p:spPr>
          <a:xfrm>
            <a:off x="7801028" y="1178337"/>
            <a:ext cx="8977884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</a:t>
            </a: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投放总结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58910" y="3012982"/>
            <a:ext cx="696280" cy="69628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21284" y="3111585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各品类消费占比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7642824" y="2955307"/>
            <a:ext cx="4444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KPI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及</a:t>
            </a:r>
            <a:r>
              <a:rPr kumimoji="1" lang="en-US" altLang="zh-CN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KPI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</a:t>
            </a:r>
            <a:r>
              <a:rPr kumimoji="1" lang="en-US" altLang="zh-CN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GAP/CTR/CPE/CPC</a:t>
            </a:r>
            <a:endParaRPr kumimoji="1" lang="zh-CN" altLang="en-US" sz="28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3645717" y="3111585"/>
            <a:ext cx="444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上阶段环比对比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19291075" y="3111585"/>
            <a:ext cx="444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大盘对比情况</a:t>
            </a:r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005841" y="4117549"/>
          <a:ext cx="22067519" cy="4719210"/>
        </p:xfrm>
        <a:graphic>
          <a:graphicData uri="http://schemas.openxmlformats.org/drawingml/2006/table">
            <a:tbl>
              <a:tblPr/>
              <a:tblGrid>
                <a:gridCol w="2213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35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6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6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5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136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21366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607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063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4423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64054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6071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2212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22212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39277">
                <a:tc gridSpan="15"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err="1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FirstAidBeauty</a:t>
                      </a:r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急护美人 </a:t>
                      </a:r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SEM /（10.20-11.1）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36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产品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消费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消费占比（分品）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余额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 tgt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vs ctr tgt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err="1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 tgt</a:t>
                      </a:r>
                      <a:endParaRPr lang="en-GB" sz="1800" b="0" i="0" u="none" strike="noStrike">
                        <a:solidFill>
                          <a:schemeClr val="bg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vs cpc tgt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err="1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cpe tgt</a:t>
                      </a:r>
                      <a:endParaRPr lang="en-GB" sz="1800" b="0" i="0" u="none" strike="noStrike">
                        <a:solidFill>
                          <a:schemeClr val="bg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vs cpe tgt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9277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64111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26.76%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44714.21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8.53%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106.63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123.2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133.29</a:t>
                      </a:r>
                      <a:endParaRPr lang="en-US" altLang="zh-CN" sz="1800" b="0" i="0" u="none" strike="noStrike">
                        <a:solidFill>
                          <a:srgbClr val="FF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111.08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36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燕麦水</a:t>
                      </a:r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&amp;</a:t>
                      </a:r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面霜合集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175481.35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73.24%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105574.1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9.43%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134.71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94.4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319.64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266.37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36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总计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239592.35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150288.31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27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本阶段</a:t>
                      </a:r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vs</a:t>
                      </a:r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上阶段环比对比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本阶段</a:t>
                      </a:r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vs</a:t>
                      </a:r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大盘数据对比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6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时间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产品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err="1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endParaRPr lang="en-GB" sz="1800" b="0" i="0" u="none" strike="noStrike">
                        <a:solidFill>
                          <a:schemeClr val="bg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chemeClr val="bg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产品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大盘</a:t>
                      </a:r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大盘</a:t>
                      </a:r>
                      <a:r>
                        <a:rPr lang="en-GB" sz="1800" b="0" i="0" u="none" strike="noStrike" err="1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endParaRPr lang="en-GB" sz="1800" b="0" i="0" u="none" strike="noStrike">
                        <a:solidFill>
                          <a:schemeClr val="bg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 err="1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endParaRPr lang="en-GB" sz="1800" b="0" i="0" u="none" strike="noStrike">
                        <a:solidFill>
                          <a:schemeClr val="bg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对比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65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9.26-10.19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8.12%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5.04%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24.70%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5.85%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8.53%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45.81%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-13.97%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3655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燕麦水</a:t>
                      </a:r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&amp;</a:t>
                      </a:r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面霜合集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7.08%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33.19%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FF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5.36%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燕麦水</a:t>
                      </a:r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&amp;</a:t>
                      </a:r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面霜合集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9.43%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61.20%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31.84%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8" name="矩形 37"/>
          <p:cNvSpPr/>
          <p:nvPr/>
        </p:nvSpPr>
        <p:spPr>
          <a:xfrm>
            <a:off x="6620535" y="3012982"/>
            <a:ext cx="696280" cy="696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2759614" y="3012982"/>
            <a:ext cx="696280" cy="696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8371779" y="3012982"/>
            <a:ext cx="696280" cy="6962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310641" y="9515860"/>
            <a:ext cx="12951922" cy="3157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kumimoji="1" lang="zh-CN" altLang="en-US" sz="24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分析维度：</a:t>
            </a:r>
            <a:endParaRPr kumimoji="1" lang="en-US" altLang="zh-CN" sz="24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【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消费占比分析</a:t>
            </a:r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】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【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花费进度分析</a:t>
            </a:r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】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分析不符合规划进度的原因</a:t>
            </a:r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适当提示充值</a:t>
            </a:r>
          </a:p>
          <a:p>
            <a:pPr>
              <a:lnSpc>
                <a:spcPct val="120000"/>
              </a:lnSpc>
            </a:pPr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【</a:t>
            </a:r>
            <a:r>
              <a:rPr kumimoji="1" lang="en-GB" altLang="zh-CN" sz="24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ctr&amp;cpc&amp;cpe】</a:t>
            </a:r>
            <a:endParaRPr kumimoji="1" lang="en-GB" altLang="zh-CN" sz="24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20000"/>
              </a:lnSpc>
            </a:pPr>
            <a:r>
              <a:rPr kumimoji="1" lang="en-GB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①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多品账户分品进行阐述；</a:t>
            </a:r>
          </a:p>
          <a:p>
            <a:pPr>
              <a:lnSpc>
                <a:spcPct val="120000"/>
              </a:lnSpc>
            </a:pP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②重点分析未达标</a:t>
            </a:r>
            <a:r>
              <a:rPr kumimoji="1" lang="en-GB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gap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的数据</a:t>
            </a:r>
          </a:p>
          <a:p>
            <a:pPr>
              <a:lnSpc>
                <a:spcPct val="120000"/>
              </a:lnSpc>
            </a:pP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③分析逻辑：产生</a:t>
            </a:r>
            <a:r>
              <a:rPr kumimoji="1" lang="en-GB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gap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的原因</a:t>
            </a:r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解决</a:t>
            </a:r>
            <a:r>
              <a:rPr kumimoji="1" lang="en-GB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gap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的优化措施</a:t>
            </a:r>
          </a:p>
        </p:txBody>
      </p:sp>
      <p:sp>
        <p:nvSpPr>
          <p:cNvPr id="42" name="圆角矩形 41"/>
          <p:cNvSpPr/>
          <p:nvPr/>
        </p:nvSpPr>
        <p:spPr>
          <a:xfrm>
            <a:off x="1005841" y="9126575"/>
            <a:ext cx="22067518" cy="3875049"/>
          </a:xfrm>
          <a:prstGeom prst="roundRect">
            <a:avLst>
              <a:gd name="adj" fmla="val 318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183915" y="12269291"/>
            <a:ext cx="2773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*以</a:t>
            </a:r>
            <a:r>
              <a:rPr kumimoji="1" lang="en-US" altLang="zh-CN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FAB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复盘为例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4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6" name="Object 4017"/>
          <p:cNvSpPr txBox="1"/>
          <p:nvPr/>
        </p:nvSpPr>
        <p:spPr>
          <a:xfrm>
            <a:off x="7316815" y="464994"/>
            <a:ext cx="9946645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</a:t>
            </a: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投放分析</a:t>
            </a:r>
            <a:endParaRPr lang="en-US" altLang="zh-CN" sz="6600" b="1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（分品分关键词进行分析）</a:t>
            </a:r>
            <a:endParaRPr lang="zh-CN" altLang="en-US" sz="14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372153" y="13192781"/>
            <a:ext cx="2773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*以</a:t>
            </a:r>
            <a:r>
              <a:rPr kumimoji="1" lang="en-US" altLang="zh-CN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FAB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复盘为例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480904" y="2944590"/>
          <a:ext cx="12442371" cy="9963314"/>
        </p:xfrm>
        <a:graphic>
          <a:graphicData uri="http://schemas.openxmlformats.org/drawingml/2006/table">
            <a:tbl>
              <a:tblPr/>
              <a:tblGrid>
                <a:gridCol w="146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8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9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0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38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53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6287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254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254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635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4349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词类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关键词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关键词平均位次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消费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消费占比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展现量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点击量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6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数据分析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456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刷酸棉片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49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品类词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品类词汇总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47,131.12 </a:t>
                      </a:r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73.51%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160249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15003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9.36%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3.14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①品类词水杨酸片消耗占比最高且点击率达到</a:t>
                      </a:r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9.74%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，因节点期间竞品抢位，</a:t>
                      </a:r>
                      <a:r>
                        <a:rPr lang="en-GB" sz="1400" b="0" i="0" u="none" strike="noStrike" err="1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略高后续重点会控制好出价关注实时的展现位置进行调整；</a:t>
                      </a:r>
                      <a:b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</a:b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②果酸片替换新翻牌的素材进行投放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4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水杨酸片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2.76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44,720.19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/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146656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14281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9.74%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3.13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果酸片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2.26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2,255.79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10526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658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6.25%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3.43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3.78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155.14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3055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2.09%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2.42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果酸刷酸片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5.6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0.00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0.00%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#DIV/0!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00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需求词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需求词汇总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13,247.14 </a:t>
                      </a:r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20.66%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59859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4705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7.86%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2.82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温和刷酸场景测试完成，整体点击率达到</a:t>
                      </a:r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7.87%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，可尝试将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提升至</a:t>
                      </a:r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，提升关键词平均位次，目标点击率突破</a:t>
                      </a:r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34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温和刷酸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12,892.80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/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57986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4564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7.87%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2.82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3492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水杨酸产品推荐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4.53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324.39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1516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132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8.71%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2.46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2.76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29.95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357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2.52%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3.33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559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品牌词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品牌词汇总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2,198.57 </a:t>
                      </a:r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3.43%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6954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570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8.20%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3.86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品牌词重点由水霜素材进行占位，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刷酸片持续降低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出价稳定账户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2,194.71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/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6875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569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8.28%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3.86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1.85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3.86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78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1.28%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3.86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5252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first aid beauty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0.00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0.00%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#DIV/0!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55207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功效词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功效词汇总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1,155.06 </a:t>
                      </a:r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1.80%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8079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382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4.73%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3.02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闭口刷酸关键词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和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优化空间更大，尝试适当提价增加位次至</a:t>
                      </a:r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以内关注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ctr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的变化，闭口和黑头功效词持续翻牌素材进行投放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闭口刷酸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492.26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/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3164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187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5.91%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2.63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下巴闭口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5.06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284.90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3470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3.03%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2.71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去闭口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3.72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267.76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1142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5.69%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4.12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34456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黑头清洁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3.27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110.14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303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8.25%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4.41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344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场景词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场景词汇总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379.11 </a:t>
                      </a:r>
                      <a:endParaRPr lang="zh-CN" altLang="en-US" sz="1400" b="0" i="0" u="none" strike="noStrike">
                        <a:solidFill>
                          <a:schemeClr val="tx1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0.59%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8402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1.49%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3.03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CPC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超过</a:t>
                      </a:r>
                      <a:r>
                        <a:rPr lang="en-GB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KPI，</a:t>
                      </a:r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点击率较低，实时暂停投放；需持续翻牌素材针对新手刷酸场景进行测试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4180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新手刷酸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3.43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379.11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/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8396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125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1.49%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chemeClr val="tx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3.03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543492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总计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64,111.00 </a:t>
                      </a:r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243543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20785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8.53%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3.08 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>
                        <a:solidFill>
                          <a:srgbClr val="000000"/>
                        </a:solidFill>
                        <a:effectLst/>
                        <a:latin typeface="Microsoft JhengHei UI" panose="020B0604030504040204" pitchFamily="34" charset="-120"/>
                        <a:ea typeface="Microsoft JhengHei UI" panose="020B0604030504040204" pitchFamily="34" charset="-12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grpSp>
        <p:nvGrpSpPr>
          <p:cNvPr id="14" name="组合 13"/>
          <p:cNvGrpSpPr/>
          <p:nvPr/>
        </p:nvGrpSpPr>
        <p:grpSpPr>
          <a:xfrm>
            <a:off x="14217126" y="3752193"/>
            <a:ext cx="8232970" cy="4197488"/>
            <a:chOff x="13933346" y="3176599"/>
            <a:chExt cx="9108482" cy="4836144"/>
          </a:xfrm>
        </p:grpSpPr>
        <p:grpSp>
          <p:nvGrpSpPr>
            <p:cNvPr id="19" name="组合 1004"/>
            <p:cNvGrpSpPr/>
            <p:nvPr/>
          </p:nvGrpSpPr>
          <p:grpSpPr>
            <a:xfrm>
              <a:off x="13933346" y="4860520"/>
              <a:ext cx="9108482" cy="1492570"/>
              <a:chOff x="6987851" y="6174015"/>
              <a:chExt cx="15112998" cy="2476505"/>
            </a:xfrm>
          </p:grpSpPr>
          <p:pic>
            <p:nvPicPr>
              <p:cNvPr id="33" name="image 100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7851" y="6174015"/>
                <a:ext cx="15112998" cy="2476505"/>
              </a:xfrm>
              <a:prstGeom prst="rect">
                <a:avLst/>
              </a:prstGeom>
            </p:spPr>
          </p:pic>
          <p:sp>
            <p:nvSpPr>
              <p:cNvPr id="41" name="Object 1008"/>
              <p:cNvSpPr txBox="1"/>
              <p:nvPr/>
            </p:nvSpPr>
            <p:spPr>
              <a:xfrm>
                <a:off x="7724346" y="6389918"/>
                <a:ext cx="1937495" cy="1892300"/>
              </a:xfrm>
              <a:prstGeom prst="rect">
                <a:avLst/>
              </a:prstGeom>
            </p:spPr>
            <p:txBody>
              <a:bodyPr vert="horz" rtlCol="0" anchor="t" anchorCtr="0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zh-CN" sz="6600" b="1" i="0">
                    <a:solidFill>
                      <a:srgbClr val="33333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2</a:t>
                </a:r>
                <a:endParaRPr lang="zh-CN" altLang="en-US" sz="1000" b="1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grpSp>
          <p:nvGrpSpPr>
            <p:cNvPr id="21" name="组合 10014"/>
            <p:cNvGrpSpPr/>
            <p:nvPr/>
          </p:nvGrpSpPr>
          <p:grpSpPr>
            <a:xfrm>
              <a:off x="13933346" y="3176599"/>
              <a:ext cx="9108482" cy="1492570"/>
              <a:chOff x="6987851" y="3380015"/>
              <a:chExt cx="15112998" cy="2476505"/>
            </a:xfrm>
          </p:grpSpPr>
          <p:pic>
            <p:nvPicPr>
              <p:cNvPr id="22" name="image 100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7851" y="3380015"/>
                <a:ext cx="15112998" cy="2476505"/>
              </a:xfrm>
              <a:prstGeom prst="rect">
                <a:avLst/>
              </a:prstGeom>
            </p:spPr>
          </p:pic>
          <p:sp>
            <p:nvSpPr>
              <p:cNvPr id="23" name="Object 10016"/>
              <p:cNvSpPr txBox="1"/>
              <p:nvPr/>
            </p:nvSpPr>
            <p:spPr>
              <a:xfrm>
                <a:off x="7724346" y="3595918"/>
                <a:ext cx="1937495" cy="1892300"/>
              </a:xfrm>
              <a:prstGeom prst="rect">
                <a:avLst/>
              </a:prstGeom>
            </p:spPr>
            <p:txBody>
              <a:bodyPr vert="horz" rtlCol="0" anchor="t" anchorCtr="0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zh-CN" sz="6600" b="1" i="0">
                    <a:solidFill>
                      <a:srgbClr val="FFFFFF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1</a:t>
                </a:r>
                <a:endParaRPr lang="zh-CN" altLang="en-US" sz="1000" b="1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15878680" y="3662027"/>
              <a:ext cx="4176877" cy="60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2800">
                  <a:solidFill>
                    <a:schemeClr val="bg1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消耗占比最大的词类；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5878680" y="4990643"/>
              <a:ext cx="6161513" cy="1099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从词类维度分析与</a:t>
              </a:r>
              <a:r>
                <a:rPr kumimoji="1" lang="en-GB" altLang="zh-CN" sz="2800" err="1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kpi</a:t>
              </a:r>
              <a:r>
                <a:rPr kumimoji="1" lang="zh-CN" altLang="en-US" sz="2800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有</a:t>
              </a:r>
              <a:r>
                <a:rPr kumimoji="1" lang="en-GB" altLang="zh-CN" sz="2800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gap</a:t>
              </a:r>
              <a:r>
                <a:rPr kumimoji="1" lang="zh-CN" altLang="en-US" sz="2800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的词类原因以及优化措施；</a:t>
              </a:r>
            </a:p>
          </p:txBody>
        </p:sp>
        <p:grpSp>
          <p:nvGrpSpPr>
            <p:cNvPr id="43" name="组合 1004"/>
            <p:cNvGrpSpPr/>
            <p:nvPr/>
          </p:nvGrpSpPr>
          <p:grpSpPr>
            <a:xfrm>
              <a:off x="13933346" y="6520173"/>
              <a:ext cx="9108482" cy="1492570"/>
              <a:chOff x="6987851" y="6174015"/>
              <a:chExt cx="15112998" cy="2476505"/>
            </a:xfrm>
          </p:grpSpPr>
          <p:pic>
            <p:nvPicPr>
              <p:cNvPr id="44" name="image 100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7851" y="6174015"/>
                <a:ext cx="15112998" cy="2476505"/>
              </a:xfrm>
              <a:prstGeom prst="rect">
                <a:avLst/>
              </a:prstGeom>
            </p:spPr>
          </p:pic>
          <p:sp>
            <p:nvSpPr>
              <p:cNvPr id="45" name="Object 1008"/>
              <p:cNvSpPr txBox="1"/>
              <p:nvPr/>
            </p:nvSpPr>
            <p:spPr>
              <a:xfrm>
                <a:off x="7724346" y="6389918"/>
                <a:ext cx="1937495" cy="1892300"/>
              </a:xfrm>
              <a:prstGeom prst="rect">
                <a:avLst/>
              </a:prstGeom>
            </p:spPr>
            <p:txBody>
              <a:bodyPr vert="horz" rtlCol="0" anchor="t" anchorCtr="0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6600" b="1">
                    <a:solidFill>
                      <a:srgbClr val="33333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3</a:t>
                </a:r>
                <a:endParaRPr lang="zh-CN" altLang="en-US" sz="1000" b="1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  <p:sp>
          <p:nvSpPr>
            <p:cNvPr id="46" name="文本框 45"/>
            <p:cNvSpPr txBox="1"/>
            <p:nvPr/>
          </p:nvSpPr>
          <p:spPr>
            <a:xfrm>
              <a:off x="15878680" y="6880286"/>
              <a:ext cx="6161513" cy="602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800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目前加入测试的词类</a:t>
              </a:r>
              <a:r>
                <a:rPr kumimoji="1" lang="en-US" altLang="zh-CN" sz="2800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/</a:t>
              </a:r>
              <a:r>
                <a:rPr kumimoji="1" lang="zh-CN" altLang="en-US" sz="2800"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方向的情况；</a:t>
              </a: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4217126" y="2928829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分析维度：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14299074" y="8232673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注意事项：</a:t>
            </a:r>
          </a:p>
        </p:txBody>
      </p:sp>
      <p:sp>
        <p:nvSpPr>
          <p:cNvPr id="16" name="矩形 15"/>
          <p:cNvSpPr/>
          <p:nvPr/>
        </p:nvSpPr>
        <p:spPr>
          <a:xfrm>
            <a:off x="14299074" y="8940558"/>
            <a:ext cx="4025750" cy="3967345"/>
          </a:xfrm>
          <a:prstGeom prst="rect">
            <a:avLst/>
          </a:prstGeom>
          <a:solidFill>
            <a:srgbClr val="A72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8474587" y="8940557"/>
            <a:ext cx="4025750" cy="396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8625750" y="9192502"/>
            <a:ext cx="36295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zh-CN" sz="24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数据分析维度</a:t>
            </a:r>
            <a:endParaRPr kumimoji="1" lang="en-US" altLang="zh-CN" sz="24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、细分关键词分析，重点分析在同一词类下表现差的词（进行标注）以及优化的措施；</a:t>
            </a:r>
          </a:p>
          <a:p>
            <a:r>
              <a:rPr kumimoji="1" lang="en-US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、结合</a:t>
            </a:r>
            <a:r>
              <a:rPr kumimoji="1" lang="en-GB" altLang="zh-CN" sz="24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cpc</a:t>
            </a:r>
            <a:r>
              <a:rPr kumimoji="1" lang="zh-CN" altLang="en-GB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kumimoji="1" lang="en-GB" altLang="zh-CN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kumimoji="1" lang="zh-CN" altLang="en-US" sz="24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以及关键词位次进行分析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4546211" y="9369957"/>
            <a:ext cx="35314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r>
              <a:rPr kumimoji="1" lang="zh-CN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、按照消耗降序排列，词类以及词类下细分关键词都需降序排列；</a:t>
            </a:r>
            <a:r>
              <a:rPr kumimoji="1" lang="en-US" altLang="zh-CN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r>
              <a:rPr kumimoji="1" lang="zh-CN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、词类划分按照跟客户的</a:t>
            </a:r>
            <a:r>
              <a:rPr kumimoji="1" lang="en-GB" altLang="zh-CN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proposal</a:t>
            </a:r>
            <a:r>
              <a:rPr kumimoji="1" lang="zh-CN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来，可能是内容方向</a:t>
            </a:r>
            <a:r>
              <a:rPr kumimoji="1" lang="en-US" altLang="zh-CN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场景方向</a:t>
            </a:r>
            <a:r>
              <a:rPr kumimoji="1" lang="en-US" altLang="zh-CN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词性；</a:t>
            </a:r>
            <a:r>
              <a:rPr kumimoji="1" lang="en-US" altLang="zh-CN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r>
              <a:rPr kumimoji="1" lang="zh-CN" altLang="en-US" sz="24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、与客户沟通停投词需标注。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EAECA-5FD0-C091-CE4B-31814144A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087" y="6764194"/>
            <a:ext cx="92964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4017"/>
          <p:cNvSpPr txBox="1"/>
          <p:nvPr/>
        </p:nvSpPr>
        <p:spPr>
          <a:xfrm>
            <a:off x="7316815" y="464994"/>
            <a:ext cx="9946645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</a:t>
            </a: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投放分析</a:t>
            </a:r>
            <a:endParaRPr lang="en-US" altLang="zh-CN" sz="6600" b="1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（分关键词分内容）</a:t>
            </a:r>
            <a:endParaRPr lang="zh-CN" altLang="en-US" sz="14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0260610" y="12852809"/>
            <a:ext cx="333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*以</a:t>
            </a:r>
            <a:r>
              <a:rPr kumimoji="1" lang="en-US" altLang="zh-CN" sz="28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byredo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复盘为例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7695624" y="4239659"/>
            <a:ext cx="16174847" cy="7392350"/>
            <a:chOff x="1089025" y="3501390"/>
            <a:chExt cx="21559520" cy="9853294"/>
          </a:xfrm>
        </p:grpSpPr>
        <p:sp>
          <p:nvSpPr>
            <p:cNvPr id="69" name="Text Placeholder 5"/>
            <p:cNvSpPr txBox="1"/>
            <p:nvPr/>
          </p:nvSpPr>
          <p:spPr>
            <a:xfrm>
              <a:off x="17938114" y="11367135"/>
              <a:ext cx="4234815" cy="1987549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# European and </a:t>
              </a: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American makeup</a:t>
              </a: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endParaRPr kumimoji="0" lang="en-US" altLang="zh-CN" sz="14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lang="en-US" altLang="zh-CN" sz="1400" noProof="0">
                  <a:solidFill>
                    <a:srgbClr val="000000"/>
                  </a:solidFill>
                  <a:uLn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IMP：234,568</a:t>
              </a:r>
              <a:endParaRPr kumimoji="0" lang="en-US" altLang="zh-CN" sz="1400" strike="noStrike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endParaRP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lang="en-US" altLang="zh-CN" sz="1400" b="1" noProof="0">
                  <a:solidFill>
                    <a:srgbClr val="FF0000"/>
                  </a:solidFill>
                  <a:uLn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CTR：4.00%</a:t>
              </a:r>
              <a:endParaRPr kumimoji="0" lang="en-US" altLang="zh-CN" sz="14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endParaRPr kumimoji="0" lang="en-US" altLang="zh-CN" sz="18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endParaRPr kumimoji="0" lang="en-US" altLang="zh-CN" sz="18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"/>
              </a:endParaRPr>
            </a:p>
          </p:txBody>
        </p:sp>
        <p:pic>
          <p:nvPicPr>
            <p:cNvPr id="70" name="图片 69" descr="C:/Users/10446/AppData/Local/Temp/picturecompress_20211027214211/output_19.pngoutput_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60339" y="6795135"/>
              <a:ext cx="1981200" cy="4277995"/>
            </a:xfrm>
            <a:prstGeom prst="rect">
              <a:avLst/>
            </a:prstGeom>
          </p:spPr>
        </p:pic>
        <p:pic>
          <p:nvPicPr>
            <p:cNvPr id="71" name="图片 70" descr="C:/Users/10446/AppData/Local/Temp/picturecompress_20211027214211/output_20.pngoutput_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381865" y="6887210"/>
              <a:ext cx="1929765" cy="4177665"/>
            </a:xfrm>
            <a:prstGeom prst="rect">
              <a:avLst/>
            </a:prstGeom>
          </p:spPr>
        </p:pic>
        <p:pic>
          <p:nvPicPr>
            <p:cNvPr id="72" name="图片 71" descr="C:/Users/10446/AppData/Local/Temp/picturecompress_20211027214211/output_21.pngoutput_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24015" y="6772910"/>
              <a:ext cx="1998345" cy="4325620"/>
            </a:xfrm>
            <a:prstGeom prst="rect">
              <a:avLst/>
            </a:prstGeom>
          </p:spPr>
        </p:pic>
        <p:pic>
          <p:nvPicPr>
            <p:cNvPr id="73" name="图片 72" descr="C:/Users/10446/AppData/Local/Temp/picturecompress_20211027214211/output_22.pngoutput_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7790" y="6764655"/>
              <a:ext cx="1949450" cy="4222115"/>
            </a:xfrm>
            <a:prstGeom prst="rect">
              <a:avLst/>
            </a:prstGeom>
          </p:spPr>
        </p:pic>
        <p:pic>
          <p:nvPicPr>
            <p:cNvPr id="74" name="图片 11" descr="C:/Users/10446/AppData/Local/Temp/picturecompress_20211027214211/output_23.pngoutput_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9025" y="6425565"/>
              <a:ext cx="2465705" cy="4780915"/>
            </a:xfrm>
            <a:prstGeom prst="rect">
              <a:avLst/>
            </a:prstGeom>
          </p:spPr>
        </p:pic>
        <p:pic>
          <p:nvPicPr>
            <p:cNvPr id="75" name="图片 11" descr="C:/Users/10446/AppData/Local/Temp/picturecompress_20211027214211/output_24.pngoutput_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7955" y="6479540"/>
              <a:ext cx="2465705" cy="4781550"/>
            </a:xfrm>
            <a:prstGeom prst="rect">
              <a:avLst/>
            </a:prstGeom>
          </p:spPr>
        </p:pic>
        <p:sp>
          <p:nvSpPr>
            <p:cNvPr id="76" name="Text Placeholder 5"/>
            <p:cNvSpPr txBox="1"/>
            <p:nvPr/>
          </p:nvSpPr>
          <p:spPr>
            <a:xfrm>
              <a:off x="1220169" y="3501390"/>
              <a:ext cx="3837940" cy="2187576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3200" u="sng" kern="0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品牌词</a:t>
              </a:r>
              <a:endParaRPr kumimoji="0" lang="en-US" altLang="zh-CN" sz="32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Impression: 58,592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Click:  51,524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CTR: 4.47%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CPC: ¥3.23</a:t>
              </a: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220169" y="6163745"/>
              <a:ext cx="3039746" cy="505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Ranking: 3</a:t>
              </a:r>
              <a:r>
                <a:rPr kumimoji="0" lang="en-US" altLang="zh-CN" b="0" i="0" u="none" strike="noStrike" kern="0" cap="none" spc="0" normalizeH="0" baseline="3000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rd</a:t>
              </a: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 </a:t>
              </a:r>
            </a:p>
          </p:txBody>
        </p:sp>
        <p:pic>
          <p:nvPicPr>
            <p:cNvPr id="78" name="图片 11" descr="C:/Users/10446/AppData/Local/Temp/picturecompress_20211027214211/output_25.pngoutput_2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111990" y="6503670"/>
              <a:ext cx="2456815" cy="4764405"/>
            </a:xfrm>
            <a:prstGeom prst="rect">
              <a:avLst/>
            </a:prstGeom>
          </p:spPr>
        </p:pic>
        <p:pic>
          <p:nvPicPr>
            <p:cNvPr id="79" name="图片 11" descr="C:/Users/10446/AppData/Local/Temp/picturecompress_20211027214211/output_26.pngoutput_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717770" y="6531610"/>
              <a:ext cx="2428240" cy="4707890"/>
            </a:xfrm>
            <a:prstGeom prst="rect">
              <a:avLst/>
            </a:prstGeom>
          </p:spPr>
        </p:pic>
        <p:pic>
          <p:nvPicPr>
            <p:cNvPr id="80" name="图片 79" descr="C:/Users/10446/AppData/Local/Temp/picturecompress_20211027214211/output_27.pngoutput_2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67760" y="6642735"/>
              <a:ext cx="2001520" cy="4333240"/>
            </a:xfrm>
            <a:prstGeom prst="rect">
              <a:avLst/>
            </a:prstGeom>
          </p:spPr>
        </p:pic>
        <p:pic>
          <p:nvPicPr>
            <p:cNvPr id="81" name="图片 11" descr="C:/Users/10446/AppData/Local/Temp/picturecompress_20211027214211/output_28.pngoutput_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97580" y="6452235"/>
              <a:ext cx="2465705" cy="4780915"/>
            </a:xfrm>
            <a:prstGeom prst="rect">
              <a:avLst/>
            </a:prstGeom>
          </p:spPr>
        </p:pic>
        <p:sp>
          <p:nvSpPr>
            <p:cNvPr id="82" name="Text Placeholder 5"/>
            <p:cNvSpPr txBox="1"/>
            <p:nvPr/>
          </p:nvSpPr>
          <p:spPr>
            <a:xfrm>
              <a:off x="6726889" y="3559810"/>
              <a:ext cx="5385101" cy="2187576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3200" u="sng" kern="0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品类词</a:t>
              </a:r>
              <a:endParaRPr kumimoji="0" lang="en-US" altLang="zh-CN" sz="32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Impression: 1,165,183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Click:  83,365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CTR: 7.15%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CPC: ¥4.59</a:t>
              </a:r>
            </a:p>
          </p:txBody>
        </p:sp>
        <p:sp>
          <p:nvSpPr>
            <p:cNvPr id="83" name="Text Placeholder 5"/>
            <p:cNvSpPr txBox="1"/>
            <p:nvPr/>
          </p:nvSpPr>
          <p:spPr>
            <a:xfrm>
              <a:off x="12233609" y="3501390"/>
              <a:ext cx="3837940" cy="2187575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3200" u="sng" kern="0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竞品词</a:t>
              </a:r>
              <a:endParaRPr kumimoji="0" lang="en-US" altLang="zh-CN" sz="32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Impression: </a:t>
              </a:r>
              <a:r>
                <a:rPr lang="en-US" altLang="zh-CN" sz="1800" kern="1200" noProof="0">
                  <a:solidFill>
                    <a:srgbClr val="FF0000"/>
                  </a:solidFill>
                  <a:uLn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474,245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Click:  </a:t>
              </a:r>
              <a:r>
                <a:rPr lang="en-US" altLang="zh-CN" sz="1800" kern="1200" noProof="0">
                  <a:solidFill>
                    <a:srgbClr val="34373B"/>
                  </a:solidFill>
                  <a:uLn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22,694 </a:t>
              </a: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 </a:t>
              </a:r>
              <a:r>
                <a:rPr kumimoji="0" lang="en-US" altLang="zh-CN" sz="180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  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CTR: 4.79%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CPC: ¥3.03</a:t>
              </a:r>
            </a:p>
          </p:txBody>
        </p:sp>
        <p:sp>
          <p:nvSpPr>
            <p:cNvPr id="84" name="Text Placeholder 5"/>
            <p:cNvSpPr txBox="1"/>
            <p:nvPr/>
          </p:nvSpPr>
          <p:spPr>
            <a:xfrm>
              <a:off x="17717770" y="3501390"/>
              <a:ext cx="3837940" cy="2187575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lang="zh-CN" altLang="en-US" sz="3200" u="sng" kern="0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场景词</a:t>
              </a:r>
              <a:endParaRPr kumimoji="0" lang="en-US" altLang="zh-CN" sz="32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Impression: 396,734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    Click:  12,617</a:t>
              </a: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 </a:t>
              </a:r>
              <a:r>
                <a:rPr kumimoji="0" lang="en-US" altLang="zh-CN" sz="180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   CTR: 3.17%</a:t>
              </a:r>
              <a:endPara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34373B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  <a:p>
              <a:pPr marL="457200" marR="0" lvl="0" indent="-45720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Char char="n"/>
                <a:defRPr/>
              </a:pPr>
              <a:r>
                <a:rPr kumimoji="0" lang="en-US" altLang="zh-CN" sz="1800" b="0" i="0" u="none" strike="noStrike" kern="1200" cap="none" spc="0" normalizeH="0" baseline="0" noProof="0">
                  <a:ln>
                    <a:noFill/>
                  </a:ln>
                  <a:solidFill>
                    <a:srgbClr val="34373B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cs typeface="+mn-cs"/>
                  <a:sym typeface="Helvetica Neue Bold Condensed"/>
                </a:rPr>
                <a:t>    CPC: ¥3.60</a:t>
              </a:r>
            </a:p>
          </p:txBody>
        </p:sp>
        <p:sp>
          <p:nvSpPr>
            <p:cNvPr id="85" name="Text Placeholder 5"/>
            <p:cNvSpPr txBox="1"/>
            <p:nvPr/>
          </p:nvSpPr>
          <p:spPr>
            <a:xfrm>
              <a:off x="1367790" y="11367135"/>
              <a:ext cx="2679065" cy="151003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# BRYEDO </a:t>
              </a: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Lipstick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strike="noStrike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IMP：9,391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b="1" strike="noStrike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CTR：7.86%</a:t>
              </a:r>
              <a:endParaRPr kumimoji="0" lang="en-US" altLang="zh-CN" sz="1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</p:txBody>
        </p:sp>
        <p:sp>
          <p:nvSpPr>
            <p:cNvPr id="86" name="Text Placeholder 5"/>
            <p:cNvSpPr txBox="1"/>
            <p:nvPr/>
          </p:nvSpPr>
          <p:spPr>
            <a:xfrm>
              <a:off x="3663315" y="11367135"/>
              <a:ext cx="2005965" cy="151003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# BRYEDO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b="1" strike="noStrike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IMP：33,705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strike="noStrike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CTR：3.66%</a:t>
              </a:r>
              <a:endParaRPr kumimoji="0" lang="en-US" altLang="zh-CN" sz="1400" i="0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</p:txBody>
        </p:sp>
        <p:pic>
          <p:nvPicPr>
            <p:cNvPr id="87" name="图片 86" descr="C:/Users/10446/AppData/Local/Temp/picturecompress_20211027214211/output_29.pngoutput_2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1615" y="6670040"/>
              <a:ext cx="2000250" cy="4329430"/>
            </a:xfrm>
            <a:prstGeom prst="rect">
              <a:avLst/>
            </a:prstGeom>
          </p:spPr>
        </p:pic>
        <p:pic>
          <p:nvPicPr>
            <p:cNvPr id="88" name="图片 11" descr="C:/Users/10446/AppData/Local/Temp/picturecompress_20211027214211/output_30.pngoutput_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79205" y="6452235"/>
              <a:ext cx="2465705" cy="4781550"/>
            </a:xfrm>
            <a:prstGeom prst="rect">
              <a:avLst/>
            </a:prstGeom>
          </p:spPr>
        </p:pic>
        <p:sp>
          <p:nvSpPr>
            <p:cNvPr id="89" name="Text Placeholder 5"/>
            <p:cNvSpPr txBox="1"/>
            <p:nvPr/>
          </p:nvSpPr>
          <p:spPr>
            <a:xfrm>
              <a:off x="6747192" y="11288396"/>
              <a:ext cx="2679065" cy="151003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# Lipstick Recommendations</a:t>
              </a: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endParaRPr kumimoji="0" lang="en-US" altLang="zh-CN" sz="14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strike="noStrike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IMP：1,034,529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b="1" strike="noStrike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CTR：7.58%</a:t>
              </a:r>
              <a:endParaRPr kumimoji="0" lang="en-US" altLang="zh-CN" sz="1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</p:txBody>
        </p:sp>
        <p:sp>
          <p:nvSpPr>
            <p:cNvPr id="90" name="Text Placeholder 5"/>
            <p:cNvSpPr txBox="1"/>
            <p:nvPr/>
          </p:nvSpPr>
          <p:spPr>
            <a:xfrm>
              <a:off x="8963660" y="11315702"/>
              <a:ext cx="2679065" cy="151003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# Fall/Winter Lipsticks</a:t>
              </a: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endParaRPr kumimoji="0" lang="en-US" altLang="zh-CN" sz="14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strike="noStrike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IMP：44,,590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b="1" strike="noStrike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CTR：6.27%</a:t>
              </a:r>
              <a:endParaRPr kumimoji="0" lang="en-US" altLang="zh-CN" sz="1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6831192" y="6163745"/>
              <a:ext cx="3039746" cy="505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Ranking: 3</a:t>
              </a:r>
              <a:r>
                <a:rPr kumimoji="0" lang="en-US" altLang="zh-CN" b="0" i="0" u="none" strike="noStrike" kern="0" cap="none" spc="0" normalizeH="0" baseline="3000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rd</a:t>
              </a: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 / 13</a:t>
              </a:r>
              <a:r>
                <a:rPr kumimoji="0" lang="en-US" altLang="zh-CN" b="0" i="0" u="none" strike="noStrike" kern="0" cap="none" spc="0" normalizeH="0" baseline="3000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th</a:t>
              </a:r>
            </a:p>
          </p:txBody>
        </p:sp>
        <p:sp>
          <p:nvSpPr>
            <p:cNvPr id="92" name="Text Placeholder 5"/>
            <p:cNvSpPr txBox="1"/>
            <p:nvPr/>
          </p:nvSpPr>
          <p:spPr>
            <a:xfrm>
              <a:off x="12337415" y="11367135"/>
              <a:ext cx="2679065" cy="151003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#TF Lipsticks</a:t>
              </a: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endParaRPr kumimoji="0" lang="en-US" altLang="zh-CN" sz="14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strike="noStrike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IMP：134,310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b="1" strike="noStrike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CTR：5.74%</a:t>
              </a:r>
              <a:endParaRPr kumimoji="0" lang="en-US" altLang="zh-CN" sz="1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12343666" y="6163745"/>
              <a:ext cx="3039746" cy="505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Ranking: 3</a:t>
              </a:r>
              <a:r>
                <a:rPr kumimoji="0" lang="en-US" altLang="zh-CN" b="0" i="0" u="none" strike="noStrike" kern="0" cap="none" spc="0" normalizeH="0" baseline="3000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rd</a:t>
              </a: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 / 13</a:t>
              </a:r>
              <a:r>
                <a:rPr kumimoji="0" lang="en-US" altLang="zh-CN" b="0" i="0" u="none" strike="noStrike" kern="0" cap="none" spc="0" normalizeH="0" baseline="3000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th</a:t>
              </a:r>
            </a:p>
          </p:txBody>
        </p:sp>
        <p:pic>
          <p:nvPicPr>
            <p:cNvPr id="94" name="图片 93" descr="C:/Users/10446/AppData/Local/Temp/picturecompress_20211027214211/output_31.pngoutput_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697711" y="6722110"/>
              <a:ext cx="1993265" cy="4313555"/>
            </a:xfrm>
            <a:prstGeom prst="rect">
              <a:avLst/>
            </a:prstGeom>
          </p:spPr>
        </p:pic>
        <p:pic>
          <p:nvPicPr>
            <p:cNvPr id="95" name="图片 11" descr="C:/Users/10446/AppData/Local/Temp/picturecompress_20211027214211/output_32.pngoutput_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77364" y="6490335"/>
              <a:ext cx="2456815" cy="4764405"/>
            </a:xfrm>
            <a:prstGeom prst="rect">
              <a:avLst/>
            </a:prstGeom>
          </p:spPr>
        </p:pic>
        <p:sp>
          <p:nvSpPr>
            <p:cNvPr id="96" name="Text Placeholder 5"/>
            <p:cNvSpPr txBox="1"/>
            <p:nvPr/>
          </p:nvSpPr>
          <p:spPr>
            <a:xfrm>
              <a:off x="14524355" y="11367135"/>
              <a:ext cx="2679065" cy="151003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2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"/>
                </a:rPr>
                <a:t>#YSL Lipsticks</a:t>
              </a: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endParaRPr kumimoji="0" lang="en-US" altLang="zh-CN" sz="14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endParaRPr>
            </a:p>
            <a:p>
              <a:pPr marL="0" marR="0" lvl="0" indent="0" algn="l" defTabSz="825500" rtl="0" eaLnBrk="1" fontAlgn="auto" latinLnBrk="0" hangingPunct="1">
                <a:lnSpc>
                  <a:spcPts val="12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Tx/>
                <a:buNone/>
                <a:defRPr/>
              </a:pPr>
              <a:r>
                <a:rPr kumimoji="0" lang="en-US" altLang="zh-CN" sz="1400" strike="noStrike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IMP：176,332</a:t>
              </a:r>
            </a:p>
            <a:p>
              <a:pPr marL="0" marR="0" lvl="0" indent="0" algn="l" defTabSz="825500" rtl="0" eaLnBrk="1" hangingPunct="1">
                <a:lnSpc>
                  <a:spcPct val="1000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pitchFamily="2" charset="2"/>
                <a:buNone/>
                <a:defRPr/>
              </a:pPr>
              <a:r>
                <a:rPr kumimoji="0" lang="en-US" altLang="zh-CN" sz="1400" b="1" strike="noStrike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CTR：4.96%</a:t>
              </a:r>
              <a:endParaRPr kumimoji="0" lang="en-US" altLang="zh-CN" sz="1400" b="1" i="0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  <a:sym typeface="Helvetica Neue Bold Condensed"/>
              </a:endParaRPr>
            </a:p>
          </p:txBody>
        </p:sp>
        <p:pic>
          <p:nvPicPr>
            <p:cNvPr id="97" name="图片 96" descr="C:/Users/10446/AppData/Local/Temp/picturecompress_20211027214211/output_33.pngoutput_3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430489" y="6670040"/>
              <a:ext cx="1971040" cy="4267200"/>
            </a:xfrm>
            <a:prstGeom prst="rect">
              <a:avLst/>
            </a:prstGeom>
          </p:spPr>
        </p:pic>
        <p:pic>
          <p:nvPicPr>
            <p:cNvPr id="98" name="图片 11" descr="C:/Users/10446/AppData/Local/Temp/picturecompress_20211027214211/output_34.pngoutput_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20305" y="6479540"/>
              <a:ext cx="2428240" cy="4707890"/>
            </a:xfrm>
            <a:prstGeom prst="rect">
              <a:avLst/>
            </a:prstGeom>
          </p:spPr>
        </p:pic>
        <p:sp>
          <p:nvSpPr>
            <p:cNvPr id="99" name="文本框 98"/>
            <p:cNvSpPr txBox="1"/>
            <p:nvPr/>
          </p:nvSpPr>
          <p:spPr>
            <a:xfrm>
              <a:off x="17764213" y="6163745"/>
              <a:ext cx="3039746" cy="505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l" defTabSz="825500" rtl="0" eaLnBrk="1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Ranking: 3</a:t>
              </a:r>
              <a:r>
                <a:rPr kumimoji="0" lang="en-US" altLang="zh-CN" b="0" i="0" u="none" strike="noStrike" kern="0" cap="none" spc="0" normalizeH="0" baseline="3000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rd</a:t>
              </a:r>
              <a:r>
                <a:rPr kumimoji="0" lang="en-US" altLang="zh-CN" b="0" i="0" u="none" strike="noStrike" kern="0" cap="none" spc="0" normalizeH="0" baseline="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 / 13</a:t>
              </a:r>
              <a:r>
                <a:rPr kumimoji="0" lang="en-US" altLang="zh-CN" b="0" i="0" u="none" strike="noStrike" kern="0" cap="none" spc="0" normalizeH="0" baseline="30000" noProof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Microsoft JhengHei UI" panose="020B0604030504040204" pitchFamily="34" charset="-120"/>
                  <a:ea typeface="Microsoft JhengHei UI" panose="020B0604030504040204" pitchFamily="34" charset="-120"/>
                  <a:sym typeface="Helvetica Neue Bold Condensed"/>
                </a:rPr>
                <a:t>th</a:t>
              </a:r>
            </a:p>
          </p:txBody>
        </p:sp>
      </p:grpSp>
      <p:sp>
        <p:nvSpPr>
          <p:cNvPr id="100" name="圆角矩形 99"/>
          <p:cNvSpPr/>
          <p:nvPr/>
        </p:nvSpPr>
        <p:spPr>
          <a:xfrm>
            <a:off x="7514526" y="3577427"/>
            <a:ext cx="16670213" cy="8417340"/>
          </a:xfrm>
          <a:prstGeom prst="roundRect">
            <a:avLst>
              <a:gd name="adj" fmla="val 318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1" name="Text Placeholder 5"/>
          <p:cNvSpPr txBox="1"/>
          <p:nvPr/>
        </p:nvSpPr>
        <p:spPr>
          <a:xfrm>
            <a:off x="21649854" y="9788571"/>
            <a:ext cx="4234815" cy="1987550"/>
          </a:xfrm>
          <a:prstGeom prst="rect">
            <a:avLst/>
          </a:prstGeom>
        </p:spPr>
        <p:txBody>
          <a:bodyPr anchor="t">
            <a:noAutofit/>
          </a:bodyPr>
          <a:lstStyle>
            <a:lvl1pPr marL="5842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1684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7526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23368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9210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35052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0894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46736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257800" marR="0" indent="-584200" algn="l" defTabSz="825500" rtl="0" latinLnBrk="0">
              <a:lnSpc>
                <a:spcPct val="100000"/>
              </a:lnSpc>
              <a:spcBef>
                <a:spcPts val="4500"/>
              </a:spcBef>
              <a:spcAft>
                <a:spcPct val="0"/>
              </a:spcAft>
              <a:buClrTx/>
              <a:buSzPct val="40000"/>
              <a:buFontTx/>
              <a:buBlip>
                <a:blip r:embed="rId2"/>
              </a:buBlip>
              <a:defRPr sz="5000" b="0" i="0" u="none" strike="noStrike" cap="none" spc="0" baseline="0">
                <a:solidFill>
                  <a:srgbClr val="737373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marR="0" lvl="0" indent="0" algn="l" defTabSz="825500" rtl="0" eaLnBrk="1" fontAlgn="auto" latinLnBrk="0" hangingPunct="1">
              <a:lnSpc>
                <a:spcPts val="12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/>
            </a:pPr>
            <a:r>
              <a:rPr kumimoji="0" lang="en-US" altLang="zh-CN" sz="180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"/>
              </a:rPr>
              <a:t># Hot girl makeupp</a:t>
            </a:r>
          </a:p>
          <a:p>
            <a:pPr marL="0" marR="0" lvl="0" indent="0" algn="l" defTabSz="825500" rtl="0" eaLnBrk="1" fontAlgn="auto" latinLnBrk="0" hangingPunct="1">
              <a:lnSpc>
                <a:spcPts val="12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/>
            </a:pPr>
            <a:endParaRPr kumimoji="0" lang="en-US" altLang="zh-CN" sz="180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Helvetica Neue"/>
            </a:endParaRPr>
          </a:p>
          <a:p>
            <a:pPr marL="0" marR="0" lvl="0" indent="0" algn="l" defTabSz="825500" rtl="0" eaLnBrk="1" fontAlgn="auto" latinLnBrk="0" hangingPunct="1">
              <a:lnSpc>
                <a:spcPts val="12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/>
            </a:pPr>
            <a:r>
              <a:rPr lang="en-US" altLang="zh-CN" sz="1800" noProof="0">
                <a:solidFill>
                  <a:srgbClr val="000000"/>
                </a:solidFill>
                <a:uLn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IMP：35,586</a:t>
            </a:r>
            <a:endParaRPr kumimoji="0" lang="en-US" altLang="zh-CN" sz="1800" strike="noStrike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Helvetica Neue Bold Condensed"/>
            </a:endParaRPr>
          </a:p>
          <a:p>
            <a:pPr marL="0" marR="0" lvl="0" indent="0" algn="l" defTabSz="825500" rtl="0" eaLnBrk="1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Wingdings" panose="05000000000000000000" pitchFamily="2" charset="2"/>
              <a:buNone/>
              <a:defRPr/>
            </a:pPr>
            <a:r>
              <a:rPr lang="en-US" altLang="zh-CN" sz="1800" b="1" noProof="0">
                <a:solidFill>
                  <a:srgbClr val="FF0000"/>
                </a:solidFill>
                <a:uLn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CTR：3.52%</a:t>
            </a:r>
            <a:endParaRPr kumimoji="0" lang="en-US" altLang="zh-CN" sz="180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Helvetica Neue"/>
            </a:endParaRPr>
          </a:p>
          <a:p>
            <a:pPr marL="0" marR="0" lvl="0" indent="0" algn="l" defTabSz="825500" rtl="0" eaLnBrk="1" fontAlgn="auto" latinLnBrk="0" hangingPunct="1">
              <a:lnSpc>
                <a:spcPts val="12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Tx/>
              <a:buNone/>
              <a:defRPr/>
            </a:pPr>
            <a:endParaRPr kumimoji="0" lang="en-US" altLang="zh-CN" sz="240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Helvetica Neue"/>
            </a:endParaRPr>
          </a:p>
          <a:p>
            <a:pPr marL="0" marR="0" lvl="0" indent="0" algn="l" defTabSz="825500" rtl="0" eaLnBrk="1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Pct val="80000"/>
              <a:buFont typeface="Wingdings" panose="05000000000000000000" pitchFamily="2" charset="2"/>
              <a:buNone/>
              <a:defRPr/>
            </a:pPr>
            <a:endParaRPr kumimoji="0" lang="en-US" altLang="zh-CN" sz="2400" b="0" i="0" u="sng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+mn-cs"/>
              <a:sym typeface="Helvetica Neue"/>
            </a:endParaRPr>
          </a:p>
        </p:txBody>
      </p:sp>
      <p:sp>
        <p:nvSpPr>
          <p:cNvPr id="102" name="剪去对角的矩形 101"/>
          <p:cNvSpPr/>
          <p:nvPr/>
        </p:nvSpPr>
        <p:spPr>
          <a:xfrm>
            <a:off x="547396" y="3665510"/>
            <a:ext cx="6578424" cy="1146107"/>
          </a:xfrm>
          <a:prstGeom prst="snip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515462" y="5346372"/>
            <a:ext cx="1024128" cy="10241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1832198" y="5285036"/>
            <a:ext cx="53035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分词性给出各词性下的基本数据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click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kumimoji="1" lang="en-US" altLang="zh-CN" sz="36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cpc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、整体占位情况。</a:t>
            </a:r>
          </a:p>
        </p:txBody>
      </p:sp>
      <p:sp>
        <p:nvSpPr>
          <p:cNvPr id="105" name="椭圆 104"/>
          <p:cNvSpPr/>
          <p:nvPr/>
        </p:nvSpPr>
        <p:spPr>
          <a:xfrm>
            <a:off x="515462" y="7737128"/>
            <a:ext cx="1024128" cy="10241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6" name="文本框 105"/>
          <p:cNvSpPr txBox="1"/>
          <p:nvPr/>
        </p:nvSpPr>
        <p:spPr>
          <a:xfrm>
            <a:off x="1832198" y="7465903"/>
            <a:ext cx="5261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给出优质笔记及待优化笔记展示及数据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  <a:sym typeface="Wingdings" panose="05000000000000000000" pitchFamily="2" charset="2"/>
              </a:rPr>
              <a:t>。（曝光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  <a:sym typeface="Wingdings" panose="05000000000000000000" pitchFamily="2" charset="2"/>
              </a:rPr>
              <a:t>/CTR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  <a:sym typeface="Wingdings" panose="05000000000000000000" pitchFamily="2" charset="2"/>
              </a:rPr>
              <a:t>）</a:t>
            </a:r>
            <a:endParaRPr kumimoji="1" lang="zh-CN" altLang="en-US" sz="36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7" name="椭圆 106"/>
          <p:cNvSpPr/>
          <p:nvPr/>
        </p:nvSpPr>
        <p:spPr>
          <a:xfrm>
            <a:off x="515462" y="10314321"/>
            <a:ext cx="1024128" cy="10241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1832198" y="10017141"/>
            <a:ext cx="5391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重点分析优质笔记及待优化笔记关键词适配度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+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数据好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数据未达标的原因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792997" y="5535270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792997" y="7926026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792997" y="10503219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5" name="文本框 114"/>
          <p:cNvSpPr txBox="1"/>
          <p:nvPr/>
        </p:nvSpPr>
        <p:spPr>
          <a:xfrm>
            <a:off x="2556462" y="3857589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分析维度</a:t>
            </a:r>
          </a:p>
        </p:txBody>
      </p:sp>
      <p:pic>
        <p:nvPicPr>
          <p:cNvPr id="116" name="image 40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4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6" name="Object 4017"/>
          <p:cNvSpPr txBox="1"/>
          <p:nvPr/>
        </p:nvSpPr>
        <p:spPr>
          <a:xfrm>
            <a:off x="7801028" y="1178337"/>
            <a:ext cx="8977884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</a:t>
            </a: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投放总结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496227" y="6787130"/>
            <a:ext cx="4738376" cy="533479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fromWordArt="0" anchor="ctr" anchorCtr="0" forceAA="0" compatLnSpc="1">
            <a:spAutoFit/>
          </a:bodyPr>
          <a:lstStyle>
            <a:defPPr>
              <a:defRPr lang="zh-CN"/>
            </a:defPPr>
            <a:lvl1pPr marR="0" indent="0" defTabSz="2437765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2400" b="1">
                <a:solidFill>
                  <a:srgbClr val="5E5E5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ctr"/>
            <a:r>
              <a:rPr lang="zh-CN" altLang="en-US" sz="28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+mn-ea"/>
              </a:rPr>
              <a:t>内容优化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222829" y="5049827"/>
            <a:ext cx="10754498" cy="1135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400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投放亮点总结：</a:t>
            </a:r>
            <a:endParaRPr lang="en-US" altLang="zh-CN" sz="2400" b="1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微软雅黑" panose="020B0503020204020204" pitchFamily="34" charset="-122"/>
            </a:endParaRPr>
          </a:p>
          <a:p>
            <a:pPr marL="342900" indent="-342900" algn="l" fontAlgn="auto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400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投放中面临的主要问题总结：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8713563" y="7512107"/>
            <a:ext cx="4681292" cy="1705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如何优化搜索</a:t>
            </a:r>
            <a:r>
              <a:rPr lang="en-US" altLang="zh-CN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 CTR</a:t>
            </a: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：</a:t>
            </a:r>
          </a:p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）投放前期就优化笔记内容</a:t>
            </a:r>
            <a:endParaRPr lang="en-US" altLang="zh-CN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）关键词匹配好对应的笔记再进行测试</a:t>
            </a:r>
          </a:p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）缩短</a:t>
            </a: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SEM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的测试期，拉长</a:t>
            </a: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SEM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的稳定期</a:t>
            </a:r>
            <a:endParaRPr lang="zh-CN" altLang="en-US" b="1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366756" y="6787130"/>
            <a:ext cx="4889297" cy="533479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fromWordArt="0" anchor="ctr" anchorCtr="0" forceAA="0" compatLnSpc="1">
            <a:spAutoFit/>
          </a:bodyPr>
          <a:lstStyle>
            <a:defPPr>
              <a:defRPr lang="zh-CN"/>
            </a:defPPr>
            <a:lvl1pPr marR="0" indent="0" defTabSz="2437765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2400" b="1">
                <a:solidFill>
                  <a:srgbClr val="5E5E5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ctr"/>
            <a:r>
              <a:rPr lang="zh-CN" altLang="en-US" sz="28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+mn-ea"/>
              </a:rPr>
              <a:t>投放优化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386560" y="6787130"/>
            <a:ext cx="3716335" cy="533479"/>
          </a:xfrm>
          <a:prstGeom prst="rect">
            <a:avLst/>
          </a:prstGeom>
          <a:solidFill>
            <a:srgbClr val="000000"/>
          </a:solidFill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fromWordArt="0" anchor="ctr" anchorCtr="0" forceAA="0" compatLnSpc="1">
            <a:spAutoFit/>
          </a:bodyPr>
          <a:lstStyle>
            <a:defPPr>
              <a:defRPr lang="zh-CN"/>
            </a:defPPr>
            <a:lvl1pPr marR="0" indent="0" defTabSz="2437765" fontAlgn="auto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sz="2400" b="1">
                <a:solidFill>
                  <a:srgbClr val="5E5E5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lvl="0" algn="ctr"/>
            <a:r>
              <a:rPr lang="zh-CN" altLang="en-US" sz="28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sym typeface="+mn-ea"/>
              </a:rPr>
              <a:t>投放前准备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313445" y="7440165"/>
            <a:ext cx="3687793" cy="2536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搜索对应词</a:t>
            </a:r>
            <a:r>
              <a:rPr lang="en-US" altLang="zh-CN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-</a:t>
            </a: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产出笔记</a:t>
            </a:r>
          </a:p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）先确认要投放的关键词</a:t>
            </a:r>
            <a:endParaRPr lang="en-US" altLang="zh-CN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微软雅黑" panose="020B0503020204020204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）根据要投的关键词，产出</a:t>
            </a: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匹配对应的笔记，来降低前期测试的风险和成本，拉高整体的</a:t>
            </a: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CTR</a:t>
            </a:r>
          </a:p>
          <a:p>
            <a:pPr algn="l" fontAlgn="auto">
              <a:lnSpc>
                <a:spcPct val="150000"/>
              </a:lnSpc>
            </a:pPr>
            <a:endParaRPr lang="zh-CN" altLang="en-US" b="1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619389" y="7440166"/>
            <a:ext cx="4630072" cy="2536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fontAlgn="auto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投放</a:t>
            </a:r>
            <a:r>
              <a:rPr lang="en-US" altLang="zh-CN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CTR</a:t>
            </a: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</a:rPr>
              <a:t>低时：</a:t>
            </a: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优化封面及标题</a:t>
            </a:r>
          </a:p>
          <a:p>
            <a:pPr algn="l" fontAlgn="auto">
              <a:lnSpc>
                <a:spcPct val="150000"/>
              </a:lnSpc>
              <a:buFont typeface="Wingdings" panose="05000000000000000000" charset="0"/>
            </a:pPr>
            <a:r>
              <a:rPr lang="zh-CN" altLang="en-US" b="1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（优化目的：提高笔记点击率）</a:t>
            </a:r>
            <a:endParaRPr lang="zh-CN" altLang="en-US" b="1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）封面及标题需符合搜索埋词的特性，突出笔记主题，突显产品功效</a:t>
            </a:r>
            <a:endParaRPr lang="zh-CN" altLang="en-US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微软雅黑" panose="020B0503020204020204" pitchFamily="34" charset="-122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）标题不要平铺直叙，可参考热门标题，用新词</a:t>
            </a:r>
            <a:r>
              <a:rPr lang="en-US" altLang="zh-CN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微软雅黑" panose="020B0503020204020204" pitchFamily="34" charset="-122"/>
                <a:sym typeface="+mn-ea"/>
              </a:rPr>
              <a:t>热词吸引点击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8544914" y="4005532"/>
            <a:ext cx="15182904" cy="7304357"/>
          </a:xfrm>
          <a:prstGeom prst="roundRect">
            <a:avLst>
              <a:gd name="adj" fmla="val 318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708043" y="12867890"/>
            <a:ext cx="333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*以</a:t>
            </a:r>
            <a:r>
              <a:rPr kumimoji="1" lang="en-US" altLang="zh-CN" sz="28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byredo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复盘为例</a:t>
            </a:r>
          </a:p>
        </p:txBody>
      </p:sp>
      <p:sp>
        <p:nvSpPr>
          <p:cNvPr id="15" name="下箭头 14"/>
          <p:cNvSpPr/>
          <p:nvPr/>
        </p:nvSpPr>
        <p:spPr>
          <a:xfrm>
            <a:off x="989145" y="3359974"/>
            <a:ext cx="6664206" cy="8830636"/>
          </a:xfrm>
          <a:prstGeom prst="downArrow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剪去单角的矩形 15"/>
          <p:cNvSpPr/>
          <p:nvPr/>
        </p:nvSpPr>
        <p:spPr>
          <a:xfrm>
            <a:off x="2042899" y="5085029"/>
            <a:ext cx="4775307" cy="1116068"/>
          </a:xfrm>
          <a:prstGeom prst="snip1Rect">
            <a:avLst/>
          </a:prstGeom>
          <a:solidFill>
            <a:srgbClr val="A722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sp>
        <p:nvSpPr>
          <p:cNvPr id="17" name="剪去单角的矩形 16"/>
          <p:cNvSpPr/>
          <p:nvPr/>
        </p:nvSpPr>
        <p:spPr>
          <a:xfrm>
            <a:off x="2043293" y="7199212"/>
            <a:ext cx="4775307" cy="1116068"/>
          </a:xfrm>
          <a:prstGeom prst="snip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剪去单角的矩形 17"/>
          <p:cNvSpPr/>
          <p:nvPr/>
        </p:nvSpPr>
        <p:spPr>
          <a:xfrm>
            <a:off x="2043686" y="9548263"/>
            <a:ext cx="4775307" cy="1116068"/>
          </a:xfrm>
          <a:prstGeom prst="snip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2464790" y="3920947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「总结分析维度」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653204" y="5319897"/>
            <a:ext cx="3402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working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2653204" y="7434079"/>
            <a:ext cx="3402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No working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1785957" y="9783131"/>
            <a:ext cx="50080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learning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4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7706" y="76448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附：</a:t>
            </a:r>
          </a:p>
        </p:txBody>
      </p:sp>
      <p:sp>
        <p:nvSpPr>
          <p:cNvPr id="16" name="Object 4017"/>
          <p:cNvSpPr txBox="1"/>
          <p:nvPr/>
        </p:nvSpPr>
        <p:spPr>
          <a:xfrm>
            <a:off x="7801028" y="1178337"/>
            <a:ext cx="8977884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达人量级投放分析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178861" y="3187455"/>
            <a:ext cx="10981233" cy="8707443"/>
            <a:chOff x="-478222" y="1693480"/>
            <a:chExt cx="3400098" cy="2696069"/>
          </a:xfrm>
        </p:grpSpPr>
        <p:sp>
          <p:nvSpPr>
            <p:cNvPr id="22" name="梯形 21"/>
            <p:cNvSpPr/>
            <p:nvPr/>
          </p:nvSpPr>
          <p:spPr>
            <a:xfrm>
              <a:off x="126124" y="2881352"/>
              <a:ext cx="2238704" cy="574127"/>
            </a:xfrm>
            <a:prstGeom prst="trapezoid">
              <a:avLst>
                <a:gd name="adj" fmla="val 6325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Microsoft JhengHei" panose="020B0604030504040204" pitchFamily="34" charset="-120"/>
              </a:endParaRPr>
            </a:p>
          </p:txBody>
        </p:sp>
        <p:sp>
          <p:nvSpPr>
            <p:cNvPr id="23" name="等腰三角形 9"/>
            <p:cNvSpPr/>
            <p:nvPr/>
          </p:nvSpPr>
          <p:spPr>
            <a:xfrm>
              <a:off x="544513" y="1693480"/>
              <a:ext cx="1439917" cy="1103586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Microsoft JhengHei" panose="020B0604030504040204" pitchFamily="34" charset="-12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708134" y="2351893"/>
              <a:ext cx="1070030" cy="21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  <a:sym typeface="Microsoft JhengHei" panose="020B0604030504040204" pitchFamily="34" charset="-120"/>
                </a:rPr>
                <a:t>头部达人</a:t>
              </a:r>
              <a:endPara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Microsoft JhengHei" panose="020B0604030504040204" pitchFamily="34" charset="-12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-123196" y="3087413"/>
              <a:ext cx="2732690" cy="21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  <a:sym typeface="Microsoft JhengHei" panose="020B0604030504040204" pitchFamily="34" charset="-120"/>
                </a:rPr>
                <a:t>中腰部达人</a:t>
              </a:r>
              <a:endPara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Microsoft JhengHei" panose="020B0604030504040204" pitchFamily="34" charset="-120"/>
              </a:endParaRPr>
            </a:p>
          </p:txBody>
        </p:sp>
        <p:sp>
          <p:nvSpPr>
            <p:cNvPr id="30" name="梯形 29"/>
            <p:cNvSpPr/>
            <p:nvPr/>
          </p:nvSpPr>
          <p:spPr>
            <a:xfrm>
              <a:off x="-478222" y="3539765"/>
              <a:ext cx="3400098" cy="849784"/>
            </a:xfrm>
            <a:prstGeom prst="trapezoid">
              <a:avLst>
                <a:gd name="adj" fmla="val 63259"/>
              </a:avLst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  <a:sym typeface="Microsoft JhengHei" panose="020B0604030504040204" pitchFamily="34" charset="-120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-123196" y="3883655"/>
              <a:ext cx="2732690" cy="219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  <a:sym typeface="Microsoft JhengHei" panose="020B0604030504040204" pitchFamily="34" charset="-120"/>
                </a:rPr>
                <a:t>尾部达人</a:t>
              </a: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icrosoft JhengHei" panose="020B0604030504040204" pitchFamily="34" charset="-120"/>
                  <a:ea typeface="Microsoft JhengHei" panose="020B0604030504040204" pitchFamily="34" charset="-120"/>
                  <a:cs typeface="+mn-cs"/>
                  <a:sym typeface="Microsoft JhengHei" panose="020B0604030504040204" pitchFamily="34" charset="-120"/>
                </a:rPr>
                <a:t>/KOC</a:t>
              </a:r>
            </a:p>
          </p:txBody>
        </p:sp>
      </p:grpSp>
      <p:sp>
        <p:nvSpPr>
          <p:cNvPr id="4" name="右箭头 3"/>
          <p:cNvSpPr/>
          <p:nvPr/>
        </p:nvSpPr>
        <p:spPr>
          <a:xfrm>
            <a:off x="11766801" y="5978477"/>
            <a:ext cx="1534885" cy="3564231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剪去对角的矩形 6"/>
          <p:cNvSpPr/>
          <p:nvPr/>
        </p:nvSpPr>
        <p:spPr>
          <a:xfrm>
            <a:off x="14794454" y="4102730"/>
            <a:ext cx="7707086" cy="7674429"/>
          </a:xfrm>
          <a:prstGeom prst="snip2DiagRect">
            <a:avLst>
              <a:gd name="adj1" fmla="val 0"/>
              <a:gd name="adj2" fmla="val 1198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5254278" y="5313919"/>
            <a:ext cx="6484862" cy="460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可按照达人量级分析投放期间各量级达人个数、最高</a:t>
            </a:r>
            <a:r>
              <a:rPr lang="en-GB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lang="zh-CN" altLang="en-GB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均值。从而指导达人筛选。</a:t>
            </a:r>
          </a:p>
          <a:p>
            <a:pPr>
              <a:lnSpc>
                <a:spcPct val="150000"/>
              </a:lnSpc>
            </a:pPr>
            <a:endParaRPr kumimoji="1" lang="zh-CN" altLang="en-US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60AF3-BA69-318C-C60E-43AC1635F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7587" y="4895696"/>
            <a:ext cx="9296400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 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13" y="9581611"/>
            <a:ext cx="9710884" cy="2829052"/>
          </a:xfrm>
          <a:prstGeom prst="rect">
            <a:avLst/>
          </a:prstGeom>
        </p:spPr>
      </p:pic>
      <p:pic>
        <p:nvPicPr>
          <p:cNvPr id="41" name="image 5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71" y="9657465"/>
            <a:ext cx="2833258" cy="2829052"/>
          </a:xfrm>
          <a:prstGeom prst="rect">
            <a:avLst/>
          </a:prstGeom>
        </p:spPr>
      </p:pic>
      <p:pic>
        <p:nvPicPr>
          <p:cNvPr id="36" name="image 40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7706" y="76448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附：</a:t>
            </a:r>
          </a:p>
        </p:txBody>
      </p:sp>
      <p:sp>
        <p:nvSpPr>
          <p:cNvPr id="16" name="Object 4017"/>
          <p:cNvSpPr txBox="1"/>
          <p:nvPr/>
        </p:nvSpPr>
        <p:spPr>
          <a:xfrm>
            <a:off x="7801028" y="1178337"/>
            <a:ext cx="8977884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竞品分析维度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7" name="image 5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71" y="6453974"/>
            <a:ext cx="9710884" cy="2829052"/>
          </a:xfrm>
          <a:prstGeom prst="rect">
            <a:avLst/>
          </a:prstGeom>
        </p:spPr>
      </p:pic>
      <p:pic>
        <p:nvPicPr>
          <p:cNvPr id="19" name="image 50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371" y="6453974"/>
            <a:ext cx="2833265" cy="2829052"/>
          </a:xfrm>
          <a:prstGeom prst="rect">
            <a:avLst/>
          </a:prstGeom>
        </p:spPr>
      </p:pic>
      <p:sp>
        <p:nvSpPr>
          <p:cNvPr id="20" name="Object 506"/>
          <p:cNvSpPr txBox="1"/>
          <p:nvPr/>
        </p:nvSpPr>
        <p:spPr>
          <a:xfrm>
            <a:off x="5549942" y="6840806"/>
            <a:ext cx="4642703" cy="56581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600" b="1" i="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客户提供竞品</a:t>
            </a:r>
            <a:endParaRPr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1" name="Object 507"/>
          <p:cNvSpPr txBox="1"/>
          <p:nvPr/>
        </p:nvSpPr>
        <p:spPr>
          <a:xfrm>
            <a:off x="5549746" y="7592811"/>
            <a:ext cx="4642703" cy="138421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27000"/>
              </a:lnSpc>
            </a:pPr>
            <a:r>
              <a:rPr lang="zh-CN" altLang="en-US" sz="3000" b="0" i="0">
                <a:solidFill>
                  <a:srgbClr val="41414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客户已有明确对标竞品</a:t>
            </a:r>
            <a:endParaRPr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4" name="Object 508"/>
          <p:cNvSpPr txBox="1"/>
          <p:nvPr/>
        </p:nvSpPr>
        <p:spPr>
          <a:xfrm>
            <a:off x="1922913" y="7080407"/>
            <a:ext cx="2795727" cy="145494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12000" b="1" i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02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7" name="image 50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371" y="3321809"/>
            <a:ext cx="9710884" cy="2829052"/>
          </a:xfrm>
          <a:prstGeom prst="rect">
            <a:avLst/>
          </a:prstGeom>
        </p:spPr>
      </p:pic>
      <p:pic>
        <p:nvPicPr>
          <p:cNvPr id="29" name="image 5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371" y="3321809"/>
            <a:ext cx="2833258" cy="2829052"/>
          </a:xfrm>
          <a:prstGeom prst="rect">
            <a:avLst/>
          </a:prstGeom>
        </p:spPr>
      </p:pic>
      <p:sp>
        <p:nvSpPr>
          <p:cNvPr id="32" name="Object 5012"/>
          <p:cNvSpPr txBox="1"/>
          <p:nvPr/>
        </p:nvSpPr>
        <p:spPr>
          <a:xfrm>
            <a:off x="5549942" y="3708640"/>
            <a:ext cx="4642703" cy="56581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4600" b="1" i="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</a:t>
            </a:r>
            <a:r>
              <a:rPr lang="zh-CN" altLang="en-US" sz="4600" b="1" i="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关键词竞品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3" name="Object 5013"/>
          <p:cNvSpPr txBox="1"/>
          <p:nvPr/>
        </p:nvSpPr>
        <p:spPr>
          <a:xfrm>
            <a:off x="5542903" y="4462855"/>
            <a:ext cx="4642703" cy="138421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27000"/>
              </a:lnSpc>
            </a:pPr>
            <a:r>
              <a:rPr lang="zh-CN" altLang="en-US" sz="3000">
                <a:solidFill>
                  <a:srgbClr val="41414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可重点分析</a:t>
            </a:r>
            <a:r>
              <a:rPr lang="en-US" altLang="zh-CN" sz="3000">
                <a:solidFill>
                  <a:srgbClr val="41414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TOP5</a:t>
            </a:r>
            <a:r>
              <a:rPr lang="zh-CN" altLang="en-US" sz="3000">
                <a:solidFill>
                  <a:srgbClr val="41414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关键词</a:t>
            </a:r>
            <a:r>
              <a:rPr lang="en-US" altLang="zh-CN" sz="3000">
                <a:solidFill>
                  <a:srgbClr val="41414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lang="zh-CN" altLang="en-US" sz="3000">
                <a:solidFill>
                  <a:srgbClr val="41414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核心大热词的竞品内容</a:t>
            </a:r>
            <a:endParaRPr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4" name="Object 5014"/>
          <p:cNvSpPr txBox="1"/>
          <p:nvPr/>
        </p:nvSpPr>
        <p:spPr>
          <a:xfrm>
            <a:off x="1922913" y="3948242"/>
            <a:ext cx="2795720" cy="145494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12000" b="1" i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01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8" name="Object 506"/>
          <p:cNvSpPr txBox="1"/>
          <p:nvPr/>
        </p:nvSpPr>
        <p:spPr>
          <a:xfrm>
            <a:off x="5587484" y="9968443"/>
            <a:ext cx="4642703" cy="56581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词包</a:t>
            </a:r>
            <a:endParaRPr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9" name="Object 507"/>
          <p:cNvSpPr txBox="1"/>
          <p:nvPr/>
        </p:nvSpPr>
        <p:spPr>
          <a:xfrm>
            <a:off x="5587288" y="10720448"/>
            <a:ext cx="4928312" cy="138421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27000"/>
              </a:lnSpc>
            </a:pPr>
            <a:r>
              <a:rPr lang="zh-CN" altLang="en-US" sz="3000" b="0" i="0">
                <a:solidFill>
                  <a:srgbClr val="41414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根据词包找出品类下，搜索热度最高的品牌进行分析。</a:t>
            </a:r>
            <a:endParaRPr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0" name="Object 508"/>
          <p:cNvSpPr txBox="1"/>
          <p:nvPr/>
        </p:nvSpPr>
        <p:spPr>
          <a:xfrm>
            <a:off x="1960455" y="10208044"/>
            <a:ext cx="2795727" cy="1454941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sz="12000" b="1" i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</a:t>
            </a:r>
            <a:r>
              <a:rPr lang="en-US" altLang="zh-CN" sz="12000" b="1" i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2192000" y="3383583"/>
          <a:ext cx="11463132" cy="8836580"/>
        </p:xfrm>
        <a:graphic>
          <a:graphicData uri="http://schemas.openxmlformats.org/drawingml/2006/table">
            <a:tbl>
              <a:tblPr/>
              <a:tblGrid>
                <a:gridCol w="1082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2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6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27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28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64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07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13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5014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关键词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Top1 SEM slot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Top2 SEM Slot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Top3 SEM slot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Top20 SEO Slot competitor list down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slots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Top20 SEO Slot competitor list down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chemeClr val="bg1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slots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221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152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急救面霜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急救面霜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珀莱雅红宝石精华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水霜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526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兰蔻极光水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简单叶子立体水杨酸棉片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刷酸合集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简单叶子立体水杨酸棉片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理肤泉</a:t>
                      </a: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b5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526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水杨酸片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城野医生轻酸瓶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简单叶子立体水杨酸棉片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刷酸合集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COSRX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水杨酸棉片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RNW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水杨酸棉片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526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果酸片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兰蔻极光水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海蓝之谜精华面霜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刷酸合集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fab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刷酸片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4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varihope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多望净颜调理棉片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1526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敏感肌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薇诺娜特护霜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海蓝之谜精华面霜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兰蔻菁纯面霜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薇诺娜特护霜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PMPM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千叶玫瑰精华油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15261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红血丝怎么修复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薇诺娜舒敏精华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海蓝之谜精华面霜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兰蔻菁纯面霜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理肤泉</a:t>
                      </a:r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b5</a:t>
                      </a:r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面霜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薇诺娜特护霜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Microsoft JhengHei UI" panose="020B0604030504040204" pitchFamily="34" charset="-120"/>
                          <a:ea typeface="Microsoft JhengHei UI" panose="020B0604030504040204" pitchFamily="34" charset="-120"/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9643835" y="12677394"/>
            <a:ext cx="4239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</a:t>
            </a:r>
            <a:r>
              <a:rPr kumimoji="1" lang="en-US" altLang="zh-CN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竞品分析以</a:t>
            </a:r>
            <a:r>
              <a:rPr kumimoji="1" lang="en-US" altLang="zh-CN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FAB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为例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4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7706" y="76448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附：</a:t>
            </a:r>
          </a:p>
        </p:txBody>
      </p:sp>
      <p:sp>
        <p:nvSpPr>
          <p:cNvPr id="16" name="Object 4017"/>
          <p:cNvSpPr txBox="1"/>
          <p:nvPr/>
        </p:nvSpPr>
        <p:spPr>
          <a:xfrm>
            <a:off x="7801028" y="1178337"/>
            <a:ext cx="8977884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内容分析维度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2" name="image 8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051" y="9751590"/>
            <a:ext cx="1099835" cy="977263"/>
          </a:xfrm>
          <a:prstGeom prst="rect">
            <a:avLst/>
          </a:prstGeom>
        </p:spPr>
      </p:pic>
      <p:pic>
        <p:nvPicPr>
          <p:cNvPr id="23" name="image 80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051" y="7116275"/>
            <a:ext cx="1017114" cy="1017113"/>
          </a:xfrm>
          <a:prstGeom prst="rect">
            <a:avLst/>
          </a:prstGeom>
        </p:spPr>
      </p:pic>
      <p:pic>
        <p:nvPicPr>
          <p:cNvPr id="25" name="image 80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736" y="4264660"/>
            <a:ext cx="921756" cy="101711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956560" y="448082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关键词下热文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2956560" y="7270888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目标竞品热文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2956560" y="10020967"/>
            <a:ext cx="3262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品牌自身热文</a:t>
            </a:r>
          </a:p>
        </p:txBody>
      </p:sp>
      <p:sp>
        <p:nvSpPr>
          <p:cNvPr id="4" name="矩形 3"/>
          <p:cNvSpPr/>
          <p:nvPr/>
        </p:nvSpPr>
        <p:spPr>
          <a:xfrm>
            <a:off x="8199120" y="3596640"/>
            <a:ext cx="6339840" cy="87172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0546767" y="7363947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/>
              <a:t>热文</a:t>
            </a:r>
          </a:p>
        </p:txBody>
      </p:sp>
      <p:sp>
        <p:nvSpPr>
          <p:cNvPr id="30" name="圆角矩形 29"/>
          <p:cNvSpPr/>
          <p:nvPr/>
        </p:nvSpPr>
        <p:spPr>
          <a:xfrm>
            <a:off x="7801028" y="3331275"/>
            <a:ext cx="16383712" cy="9260176"/>
          </a:xfrm>
          <a:prstGeom prst="roundRect">
            <a:avLst>
              <a:gd name="adj" fmla="val 318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655227" y="4264660"/>
            <a:ext cx="6579346" cy="7371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文章分析维度：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、文章基础数据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、达人量级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、笔记封面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、标题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2-9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图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6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、行文结构（卖点前置）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、评论</a:t>
            </a:r>
            <a:endParaRPr kumimoji="1" lang="en-US" altLang="zh-CN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 40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6" name="Object 4017"/>
          <p:cNvSpPr txBox="1"/>
          <p:nvPr/>
        </p:nvSpPr>
        <p:spPr>
          <a:xfrm>
            <a:off x="7801028" y="1178337"/>
            <a:ext cx="8977884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服务板块优化动作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Object 702"/>
          <p:cNvSpPr txBox="1"/>
          <p:nvPr/>
        </p:nvSpPr>
        <p:spPr>
          <a:xfrm>
            <a:off x="3745944" y="4965990"/>
            <a:ext cx="5118100" cy="736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8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人员补充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7" name="image 7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529" y="4827023"/>
            <a:ext cx="25396" cy="1600197"/>
          </a:xfrm>
          <a:prstGeom prst="rect">
            <a:avLst/>
          </a:prstGeom>
        </p:spPr>
      </p:pic>
      <p:sp>
        <p:nvSpPr>
          <p:cNvPr id="8" name="Object 705"/>
          <p:cNvSpPr txBox="1"/>
          <p:nvPr/>
        </p:nvSpPr>
        <p:spPr>
          <a:xfrm>
            <a:off x="1359455" y="4618812"/>
            <a:ext cx="2082800" cy="1498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sz="9800" b="1" i="0">
                <a:solidFill>
                  <a:srgbClr val="A7241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01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" name="Object 707"/>
          <p:cNvSpPr txBox="1"/>
          <p:nvPr/>
        </p:nvSpPr>
        <p:spPr>
          <a:xfrm>
            <a:off x="11129486" y="4955989"/>
            <a:ext cx="5118100" cy="736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8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评论维护</a:t>
            </a:r>
            <a:endParaRPr lang="en-US" altLang="zh-CN" sz="4800" b="1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为客户提供舆情监控、风险提示、口碑维护、评论引导等支持</a:t>
            </a:r>
            <a:endParaRPr lang="zh-CN" altLang="en-US" sz="11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2" name="image 7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7229" y="4827023"/>
            <a:ext cx="25396" cy="1600197"/>
          </a:xfrm>
          <a:prstGeom prst="rect">
            <a:avLst/>
          </a:prstGeom>
        </p:spPr>
      </p:pic>
      <p:sp>
        <p:nvSpPr>
          <p:cNvPr id="13" name="Object 7010"/>
          <p:cNvSpPr txBox="1"/>
          <p:nvPr/>
        </p:nvSpPr>
        <p:spPr>
          <a:xfrm>
            <a:off x="8738049" y="4618812"/>
            <a:ext cx="2082800" cy="1498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sz="9800" b="1" i="0">
                <a:solidFill>
                  <a:srgbClr val="A7241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02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Object 7012"/>
          <p:cNvSpPr txBox="1"/>
          <p:nvPr/>
        </p:nvSpPr>
        <p:spPr>
          <a:xfrm>
            <a:off x="18513365" y="4955076"/>
            <a:ext cx="5118100" cy="736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800" b="1" i="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模式转变</a:t>
            </a:r>
            <a:endParaRPr lang="en-US" altLang="zh-CN" sz="4800" b="1" i="0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依客户情况和需求，成立服务组</a:t>
            </a:r>
            <a:r>
              <a:rPr lang="en-US" altLang="zh-CN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lang="zh-CN" altLang="en-US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专项组服务模式</a:t>
            </a:r>
            <a:endParaRPr lang="zh-CN" altLang="en-US" sz="11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7" name="image 70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930" y="4827023"/>
            <a:ext cx="25396" cy="1600197"/>
          </a:xfrm>
          <a:prstGeom prst="rect">
            <a:avLst/>
          </a:prstGeom>
        </p:spPr>
      </p:pic>
      <p:sp>
        <p:nvSpPr>
          <p:cNvPr id="18" name="Object 7015"/>
          <p:cNvSpPr txBox="1"/>
          <p:nvPr/>
        </p:nvSpPr>
        <p:spPr>
          <a:xfrm>
            <a:off x="16116750" y="4618812"/>
            <a:ext cx="2082800" cy="1498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sz="9800" b="1" i="0">
                <a:solidFill>
                  <a:srgbClr val="A7241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03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0" name="Object 7017"/>
          <p:cNvSpPr txBox="1"/>
          <p:nvPr/>
        </p:nvSpPr>
        <p:spPr>
          <a:xfrm>
            <a:off x="11129486" y="9475553"/>
            <a:ext cx="5118100" cy="736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800" b="1" i="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客户端沟通优化</a:t>
            </a:r>
            <a:endParaRPr lang="en-US" altLang="zh-CN" sz="4800" b="1" i="0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服务过程中可优化的沟通方式</a:t>
            </a:r>
            <a:endParaRPr lang="en-US" altLang="zh-CN" sz="3200" i="0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2" name="image 70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1201" y="9200659"/>
            <a:ext cx="25396" cy="1600197"/>
          </a:xfrm>
          <a:prstGeom prst="rect">
            <a:avLst/>
          </a:prstGeom>
        </p:spPr>
      </p:pic>
      <p:sp>
        <p:nvSpPr>
          <p:cNvPr id="23" name="Object 7020"/>
          <p:cNvSpPr txBox="1"/>
          <p:nvPr/>
        </p:nvSpPr>
        <p:spPr>
          <a:xfrm>
            <a:off x="8742021" y="8992448"/>
            <a:ext cx="2082800" cy="1498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sz="9800" b="1" i="0">
                <a:solidFill>
                  <a:srgbClr val="A7241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05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Object 7022"/>
          <p:cNvSpPr txBox="1"/>
          <p:nvPr/>
        </p:nvSpPr>
        <p:spPr>
          <a:xfrm>
            <a:off x="3758049" y="9460710"/>
            <a:ext cx="5118100" cy="736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48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反馈频率提升</a:t>
            </a:r>
            <a:endParaRPr lang="en-US" altLang="zh-CN" sz="4800" b="1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l">
              <a:lnSpc>
                <a:spcPct val="100000"/>
              </a:lnSpc>
            </a:pPr>
            <a:r>
              <a:rPr lang="zh-CN" altLang="en-US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例从工作日反馈增加至</a:t>
            </a:r>
            <a:r>
              <a:rPr lang="en-US" altLang="zh-CN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7</a:t>
            </a:r>
            <a:r>
              <a:rPr lang="zh-CN" altLang="en-US" sz="3200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日反馈</a:t>
            </a:r>
            <a:endParaRPr lang="en-US" altLang="zh-CN" sz="3200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8" name="image 70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501" y="9200659"/>
            <a:ext cx="25396" cy="1600197"/>
          </a:xfrm>
          <a:prstGeom prst="rect">
            <a:avLst/>
          </a:prstGeom>
        </p:spPr>
      </p:pic>
      <p:sp>
        <p:nvSpPr>
          <p:cNvPr id="29" name="Object 7025"/>
          <p:cNvSpPr txBox="1"/>
          <p:nvPr/>
        </p:nvSpPr>
        <p:spPr>
          <a:xfrm>
            <a:off x="1363321" y="8992448"/>
            <a:ext cx="2082800" cy="1498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zh-CN" sz="9800" b="1" i="0">
                <a:solidFill>
                  <a:srgbClr val="A72416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04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9" name="Object 4017"/>
          <p:cNvSpPr txBox="1"/>
          <p:nvPr/>
        </p:nvSpPr>
        <p:spPr>
          <a:xfrm>
            <a:off x="622292" y="3026821"/>
            <a:ext cx="23225816" cy="207509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项目过程中服务优势的总结：让客户看到团队除投放外的更多能力和给客户的赋能；</a:t>
            </a:r>
            <a:endParaRPr lang="en-US" altLang="zh-CN" sz="2800">
              <a:solidFill>
                <a:srgbClr val="C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2800">
                <a:solidFill>
                  <a:srgbClr val="C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项目过程中需改进的服务：反思自身团队的不足，委婉指出客户在合作中的不足，共同磨合优化，提高后期服务效率，展现良好的服务意识</a:t>
            </a:r>
            <a:endParaRPr lang="en-US" altLang="zh-CN" sz="2800">
              <a:solidFill>
                <a:srgbClr val="C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2" name="内容占位符 21">
            <a:extLst>
              <a:ext uri="{FF2B5EF4-FFF2-40B4-BE49-F238E27FC236}">
                <a16:creationId xmlns:a16="http://schemas.microsoft.com/office/drawing/2014/main" id="{BD45169D-C462-A51B-DE3B-ADF649291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330"/>
          <a:stretch/>
        </p:blipFill>
        <p:spPr>
          <a:xfrm>
            <a:off x="17004599" y="9145995"/>
            <a:ext cx="4323371" cy="1837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22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 1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8074" y="2090517"/>
            <a:ext cx="1387851" cy="1542241"/>
          </a:xfrm>
          <a:prstGeom prst="rect">
            <a:avLst/>
          </a:prstGeom>
        </p:spPr>
      </p:pic>
      <p:pic>
        <p:nvPicPr>
          <p:cNvPr id="104" name="image 10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695" y="7911741"/>
            <a:ext cx="11958609" cy="1265207"/>
          </a:xfrm>
          <a:prstGeom prst="rect">
            <a:avLst/>
          </a:prstGeom>
        </p:spPr>
      </p:pic>
      <p:sp>
        <p:nvSpPr>
          <p:cNvPr id="105" name="Object 105"/>
          <p:cNvSpPr txBox="1"/>
          <p:nvPr/>
        </p:nvSpPr>
        <p:spPr>
          <a:xfrm>
            <a:off x="6535881" y="8037614"/>
            <a:ext cx="11312241" cy="8509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5600" b="1" spc="50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如何做好项目复盘？</a:t>
            </a:r>
            <a:endParaRPr lang="zh-CN" altLang="en-US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9600" y="435429"/>
            <a:ext cx="23251886" cy="1271451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108" y="2789770"/>
            <a:ext cx="20853400" cy="7759700"/>
          </a:xfrm>
          <a:prstGeom prst="rect">
            <a:avLst/>
          </a:prstGeom>
        </p:spPr>
      </p:pic>
      <p:pic>
        <p:nvPicPr>
          <p:cNvPr id="3" name="内容占位符 21">
            <a:extLst>
              <a:ext uri="{FF2B5EF4-FFF2-40B4-BE49-F238E27FC236}">
                <a16:creationId xmlns:a16="http://schemas.microsoft.com/office/drawing/2014/main" id="{6E9D8122-CC91-C2C1-79A5-21505BACB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330"/>
          <a:stretch/>
        </p:blipFill>
        <p:spPr>
          <a:xfrm>
            <a:off x="10420122" y="10007627"/>
            <a:ext cx="4323371" cy="1837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Object 302"/>
          <p:cNvSpPr txBox="1"/>
          <p:nvPr/>
        </p:nvSpPr>
        <p:spPr>
          <a:xfrm>
            <a:off x="3389376" y="3401568"/>
            <a:ext cx="10972800" cy="1828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96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复盘思路整理</a:t>
            </a:r>
          </a:p>
        </p:txBody>
      </p:sp>
      <p:pic>
        <p:nvPicPr>
          <p:cNvPr id="303" name="image 3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7493" y="2372038"/>
            <a:ext cx="9817100" cy="4340699"/>
          </a:xfrm>
          <a:prstGeom prst="rect">
            <a:avLst/>
          </a:prstGeom>
        </p:spPr>
      </p:pic>
      <p:sp>
        <p:nvSpPr>
          <p:cNvPr id="304" name="Object 304"/>
          <p:cNvSpPr txBox="1"/>
          <p:nvPr/>
        </p:nvSpPr>
        <p:spPr>
          <a:xfrm>
            <a:off x="2622516" y="5230368"/>
            <a:ext cx="9321868" cy="9144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50000" b="0" i="0">
                <a:solidFill>
                  <a:srgbClr val="A72416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01</a:t>
            </a:r>
            <a:endParaRPr lang="zh-CN" altLang="en-US" sz="1600"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  <p:pic>
        <p:nvPicPr>
          <p:cNvPr id="305" name="image 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97" y="2"/>
            <a:ext cx="1552292" cy="13715998"/>
          </a:xfrm>
          <a:prstGeom prst="rect">
            <a:avLst/>
          </a:prstGeom>
        </p:spPr>
      </p:pic>
      <p:sp>
        <p:nvSpPr>
          <p:cNvPr id="8" name="Object 302"/>
          <p:cNvSpPr txBox="1"/>
          <p:nvPr/>
        </p:nvSpPr>
        <p:spPr>
          <a:xfrm>
            <a:off x="13027306" y="7742267"/>
            <a:ext cx="10972800" cy="1828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endParaRPr lang="zh-CN" altLang="en-US" sz="96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47493" y="7560456"/>
            <a:ext cx="954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展现亮点</a:t>
            </a: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分析问题</a:t>
            </a: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给出优化</a:t>
            </a:r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下阶段规划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 2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036579" y="-10067097"/>
            <a:ext cx="4310844" cy="24383998"/>
          </a:xfrm>
          <a:prstGeom prst="rect">
            <a:avLst/>
          </a:prstGeom>
        </p:spPr>
      </p:pic>
      <p:sp>
        <p:nvSpPr>
          <p:cNvPr id="204" name="Object 204"/>
          <p:cNvSpPr txBox="1"/>
          <p:nvPr/>
        </p:nvSpPr>
        <p:spPr>
          <a:xfrm>
            <a:off x="8332502" y="5619750"/>
            <a:ext cx="5118100" cy="7874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endParaRPr lang="zh-CN" altLang="en-US" sz="12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008670" y="5619750"/>
            <a:ext cx="7204085" cy="1238250"/>
            <a:chOff x="1008670" y="6142229"/>
            <a:chExt cx="7204085" cy="1238250"/>
          </a:xfrm>
        </p:grpSpPr>
        <p:sp>
          <p:nvSpPr>
            <p:cNvPr id="203" name="Object 203"/>
            <p:cNvSpPr txBox="1"/>
            <p:nvPr/>
          </p:nvSpPr>
          <p:spPr>
            <a:xfrm>
              <a:off x="3094655" y="6396520"/>
              <a:ext cx="5118100" cy="787400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4000" b="1">
                  <a:solidFill>
                    <a:srgbClr val="333333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展现亮点</a:t>
              </a:r>
              <a:endParaRPr lang="zh-CN" altLang="en-US" sz="1200" b="1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208" name="组合 208"/>
            <p:cNvGrpSpPr/>
            <p:nvPr/>
          </p:nvGrpSpPr>
          <p:grpSpPr>
            <a:xfrm>
              <a:off x="1008670" y="6142229"/>
              <a:ext cx="2577820" cy="1238250"/>
              <a:chOff x="11023015" y="2477670"/>
              <a:chExt cx="2577820" cy="1238250"/>
            </a:xfrm>
          </p:grpSpPr>
          <p:pic>
            <p:nvPicPr>
              <p:cNvPr id="209" name="image 20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3015" y="2477670"/>
                <a:ext cx="761997" cy="761999"/>
              </a:xfrm>
              <a:prstGeom prst="rect">
                <a:avLst/>
              </a:prstGeom>
            </p:spPr>
          </p:pic>
          <p:sp>
            <p:nvSpPr>
              <p:cNvPr id="2010" name="Object 2010"/>
              <p:cNvSpPr txBox="1"/>
              <p:nvPr/>
            </p:nvSpPr>
            <p:spPr>
              <a:xfrm>
                <a:off x="11023015" y="2611020"/>
                <a:ext cx="2577820" cy="1104900"/>
              </a:xfrm>
              <a:prstGeom prst="rect">
                <a:avLst/>
              </a:prstGeom>
            </p:spPr>
            <p:txBody>
              <a:bodyPr vert="horz" rtlCol="0" anchor="t" anchorCtr="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5400" b="1">
                    <a:solidFill>
                      <a:srgbClr val="33333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STEP1</a:t>
                </a:r>
                <a:endParaRPr lang="zh-CN" altLang="en-US" sz="1200" b="1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6612812" y="5619750"/>
            <a:ext cx="7398056" cy="1238250"/>
            <a:chOff x="6738352" y="6142229"/>
            <a:chExt cx="7398056" cy="1238250"/>
          </a:xfrm>
        </p:grpSpPr>
        <p:sp>
          <p:nvSpPr>
            <p:cNvPr id="25" name="Object 203"/>
            <p:cNvSpPr txBox="1"/>
            <p:nvPr/>
          </p:nvSpPr>
          <p:spPr>
            <a:xfrm>
              <a:off x="9018308" y="6396520"/>
              <a:ext cx="5118100" cy="787400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4000" b="1">
                  <a:solidFill>
                    <a:srgbClr val="333333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分析问题</a:t>
              </a:r>
              <a:endParaRPr lang="zh-CN" altLang="en-US" sz="1200" b="1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26" name="组合 208"/>
            <p:cNvGrpSpPr/>
            <p:nvPr/>
          </p:nvGrpSpPr>
          <p:grpSpPr>
            <a:xfrm>
              <a:off x="6738352" y="6142229"/>
              <a:ext cx="2577821" cy="1238250"/>
              <a:chOff x="11023014" y="2477670"/>
              <a:chExt cx="2577821" cy="1238250"/>
            </a:xfrm>
          </p:grpSpPr>
          <p:pic>
            <p:nvPicPr>
              <p:cNvPr id="27" name="image 20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3015" y="2477670"/>
                <a:ext cx="761997" cy="761999"/>
              </a:xfrm>
              <a:prstGeom prst="rect">
                <a:avLst/>
              </a:prstGeom>
            </p:spPr>
          </p:pic>
          <p:sp>
            <p:nvSpPr>
              <p:cNvPr id="28" name="Object 2010"/>
              <p:cNvSpPr txBox="1"/>
              <p:nvPr/>
            </p:nvSpPr>
            <p:spPr>
              <a:xfrm>
                <a:off x="11023014" y="2611020"/>
                <a:ext cx="2577821" cy="1104900"/>
              </a:xfrm>
              <a:prstGeom prst="rect">
                <a:avLst/>
              </a:prstGeom>
            </p:spPr>
            <p:txBody>
              <a:bodyPr vert="horz" rtlCol="0" anchor="t" anchorCtr="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5400" b="1">
                    <a:solidFill>
                      <a:srgbClr val="33333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STEP2</a:t>
                </a:r>
                <a:endParaRPr lang="zh-CN" altLang="en-US" sz="1200" b="1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29" name="Object 204"/>
          <p:cNvSpPr txBox="1"/>
          <p:nvPr/>
        </p:nvSpPr>
        <p:spPr>
          <a:xfrm>
            <a:off x="14192814" y="5619750"/>
            <a:ext cx="5118100" cy="7874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endParaRPr lang="zh-CN" altLang="en-US" sz="12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2410925" y="5619750"/>
            <a:ext cx="7398056" cy="1238250"/>
            <a:chOff x="12598664" y="6142229"/>
            <a:chExt cx="7398056" cy="1238250"/>
          </a:xfrm>
        </p:grpSpPr>
        <p:sp>
          <p:nvSpPr>
            <p:cNvPr id="30" name="Object 203"/>
            <p:cNvSpPr txBox="1"/>
            <p:nvPr/>
          </p:nvSpPr>
          <p:spPr>
            <a:xfrm>
              <a:off x="14878621" y="6396520"/>
              <a:ext cx="5118100" cy="787400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4000" b="1">
                  <a:solidFill>
                    <a:srgbClr val="333333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给出优化</a:t>
              </a:r>
              <a:endParaRPr lang="zh-CN" altLang="en-US" sz="1200" b="1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31" name="组合 208"/>
            <p:cNvGrpSpPr/>
            <p:nvPr/>
          </p:nvGrpSpPr>
          <p:grpSpPr>
            <a:xfrm>
              <a:off x="12598664" y="6142229"/>
              <a:ext cx="2577821" cy="1238250"/>
              <a:chOff x="11023014" y="2477670"/>
              <a:chExt cx="2577821" cy="1238250"/>
            </a:xfrm>
          </p:grpSpPr>
          <p:pic>
            <p:nvPicPr>
              <p:cNvPr id="32" name="image 20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3015" y="2477670"/>
                <a:ext cx="761997" cy="761999"/>
              </a:xfrm>
              <a:prstGeom prst="rect">
                <a:avLst/>
              </a:prstGeom>
            </p:spPr>
          </p:pic>
          <p:sp>
            <p:nvSpPr>
              <p:cNvPr id="33" name="Object 2010"/>
              <p:cNvSpPr txBox="1"/>
              <p:nvPr/>
            </p:nvSpPr>
            <p:spPr>
              <a:xfrm>
                <a:off x="11023014" y="2611020"/>
                <a:ext cx="2577821" cy="1104900"/>
              </a:xfrm>
              <a:prstGeom prst="rect">
                <a:avLst/>
              </a:prstGeom>
            </p:spPr>
            <p:txBody>
              <a:bodyPr vert="horz" rtlCol="0" anchor="t" anchorCtr="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5400" b="1">
                    <a:solidFill>
                      <a:srgbClr val="33333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STEP3</a:t>
                </a:r>
                <a:endParaRPr lang="zh-CN" altLang="en-US" sz="1200" b="1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34" name="Object 204"/>
          <p:cNvSpPr txBox="1"/>
          <p:nvPr/>
        </p:nvSpPr>
        <p:spPr>
          <a:xfrm>
            <a:off x="19803188" y="5619750"/>
            <a:ext cx="5118100" cy="7874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endParaRPr lang="zh-CN" altLang="en-US" sz="12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209037" y="5619750"/>
            <a:ext cx="7398056" cy="1238250"/>
            <a:chOff x="18209037" y="6142229"/>
            <a:chExt cx="7398056" cy="1238250"/>
          </a:xfrm>
        </p:grpSpPr>
        <p:sp>
          <p:nvSpPr>
            <p:cNvPr id="35" name="Object 203"/>
            <p:cNvSpPr txBox="1"/>
            <p:nvPr/>
          </p:nvSpPr>
          <p:spPr>
            <a:xfrm>
              <a:off x="20488994" y="6396520"/>
              <a:ext cx="5118100" cy="787400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l">
                <a:lnSpc>
                  <a:spcPct val="100000"/>
                </a:lnSpc>
              </a:pPr>
              <a:r>
                <a:rPr lang="zh-CN" altLang="en-US" sz="4000" b="1">
                  <a:solidFill>
                    <a:srgbClr val="333333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下阶段规划</a:t>
              </a:r>
              <a:endParaRPr lang="zh-CN" altLang="en-US" sz="1200" b="1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36" name="组合 208"/>
            <p:cNvGrpSpPr/>
            <p:nvPr/>
          </p:nvGrpSpPr>
          <p:grpSpPr>
            <a:xfrm>
              <a:off x="18209037" y="6142229"/>
              <a:ext cx="2577821" cy="1238250"/>
              <a:chOff x="11023014" y="2477670"/>
              <a:chExt cx="2577821" cy="1238250"/>
            </a:xfrm>
          </p:grpSpPr>
          <p:pic>
            <p:nvPicPr>
              <p:cNvPr id="37" name="image 209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3015" y="2477670"/>
                <a:ext cx="761997" cy="761999"/>
              </a:xfrm>
              <a:prstGeom prst="rect">
                <a:avLst/>
              </a:prstGeom>
            </p:spPr>
          </p:pic>
          <p:sp>
            <p:nvSpPr>
              <p:cNvPr id="38" name="Object 2010"/>
              <p:cNvSpPr txBox="1"/>
              <p:nvPr/>
            </p:nvSpPr>
            <p:spPr>
              <a:xfrm>
                <a:off x="11023014" y="2611020"/>
                <a:ext cx="2577821" cy="1104900"/>
              </a:xfrm>
              <a:prstGeom prst="rect">
                <a:avLst/>
              </a:prstGeom>
            </p:spPr>
            <p:txBody>
              <a:bodyPr vert="horz" rtlCol="0" anchor="t" anchorCtr="0"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5400" b="1">
                    <a:solidFill>
                      <a:srgbClr val="333333"/>
                    </a:solidFill>
                    <a:latin typeface="Microsoft JhengHei UI" panose="020B0604030504040204" pitchFamily="34" charset="-120"/>
                    <a:ea typeface="Microsoft JhengHei UI" panose="020B0604030504040204" pitchFamily="34" charset="-120"/>
                  </a:rPr>
                  <a:t>STEP4</a:t>
                </a:r>
                <a:endParaRPr lang="zh-CN" altLang="en-US" sz="1200" b="1"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3" name="燕尾形 2"/>
          <p:cNvSpPr/>
          <p:nvPr/>
        </p:nvSpPr>
        <p:spPr>
          <a:xfrm>
            <a:off x="5692552" y="5874041"/>
            <a:ext cx="533109" cy="533109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1" name="燕尾形 40"/>
          <p:cNvSpPr/>
          <p:nvPr/>
        </p:nvSpPr>
        <p:spPr>
          <a:xfrm>
            <a:off x="11453153" y="5874041"/>
            <a:ext cx="533109" cy="533109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2" name="燕尾形 41"/>
          <p:cNvSpPr/>
          <p:nvPr/>
        </p:nvSpPr>
        <p:spPr>
          <a:xfrm>
            <a:off x="17213755" y="5874041"/>
            <a:ext cx="533109" cy="533109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9" name="剪去对角的矩形 8"/>
          <p:cNvSpPr/>
          <p:nvPr/>
        </p:nvSpPr>
        <p:spPr>
          <a:xfrm>
            <a:off x="1237558" y="7210807"/>
            <a:ext cx="4454994" cy="4676394"/>
          </a:xfrm>
          <a:prstGeom prst="snip2DiagRect">
            <a:avLst>
              <a:gd name="adj1" fmla="val 0"/>
              <a:gd name="adj2" fmla="val 1042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9" name="剪去对角的矩形 48"/>
          <p:cNvSpPr/>
          <p:nvPr/>
        </p:nvSpPr>
        <p:spPr>
          <a:xfrm>
            <a:off x="7055521" y="7210807"/>
            <a:ext cx="4454994" cy="4676394"/>
          </a:xfrm>
          <a:prstGeom prst="snip2DiagRect">
            <a:avLst>
              <a:gd name="adj1" fmla="val 0"/>
              <a:gd name="adj2" fmla="val 1042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剪去对角的矩形 49"/>
          <p:cNvSpPr/>
          <p:nvPr/>
        </p:nvSpPr>
        <p:spPr>
          <a:xfrm>
            <a:off x="18691448" y="7210807"/>
            <a:ext cx="4454994" cy="4676394"/>
          </a:xfrm>
          <a:prstGeom prst="snip2DiagRect">
            <a:avLst>
              <a:gd name="adj1" fmla="val 0"/>
              <a:gd name="adj2" fmla="val 1042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1" name="剪去对角的矩形 50"/>
          <p:cNvSpPr/>
          <p:nvPr/>
        </p:nvSpPr>
        <p:spPr>
          <a:xfrm>
            <a:off x="12873484" y="7210807"/>
            <a:ext cx="4454994" cy="4676394"/>
          </a:xfrm>
          <a:prstGeom prst="snip2DiagRect">
            <a:avLst>
              <a:gd name="adj1" fmla="val 0"/>
              <a:gd name="adj2" fmla="val 1042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57014" y="7520234"/>
            <a:ext cx="4235537" cy="296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目的：将亮点及策略进行前置，能更好的体现出我们服务过程中的优势及整体情况，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7274977" y="7613370"/>
            <a:ext cx="4235537" cy="3699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目的：细化分析整体情况，找到项目中的</a:t>
            </a:r>
            <a:r>
              <a:rPr kumimoji="1"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GAP</a:t>
            </a: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。让客户快速了解投放过程中还能优化的部分。</a:t>
            </a:r>
          </a:p>
        </p:txBody>
      </p:sp>
      <p:sp>
        <p:nvSpPr>
          <p:cNvPr id="55" name="文本框 54"/>
          <p:cNvSpPr txBox="1"/>
          <p:nvPr/>
        </p:nvSpPr>
        <p:spPr>
          <a:xfrm>
            <a:off x="12978218" y="7613369"/>
            <a:ext cx="4235537" cy="296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目的：找到问题关键点后，给出相应优化举措，体现出实时思考及优化的过程。</a:t>
            </a:r>
          </a:p>
        </p:txBody>
      </p:sp>
      <p:sp>
        <p:nvSpPr>
          <p:cNvPr id="56" name="文本框 55"/>
          <p:cNvSpPr txBox="1"/>
          <p:nvPr/>
        </p:nvSpPr>
        <p:spPr>
          <a:xfrm>
            <a:off x="18971036" y="7520234"/>
            <a:ext cx="4235537" cy="296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目的：基于以上分析，最终给出下阶段整体规划，与客户进行确认。</a:t>
            </a:r>
          </a:p>
        </p:txBody>
      </p:sp>
      <p:sp>
        <p:nvSpPr>
          <p:cNvPr id="304" name="Object 304"/>
          <p:cNvSpPr txBox="1"/>
          <p:nvPr>
            <p:custDataLst>
              <p:tags r:id="rId1"/>
            </p:custDataLst>
          </p:nvPr>
        </p:nvSpPr>
        <p:spPr>
          <a:xfrm>
            <a:off x="4123055" y="650875"/>
            <a:ext cx="16137255" cy="2948305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altLang="zh-CN" sz="24000" b="0" i="0">
                <a:solidFill>
                  <a:schemeClr val="bg1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CONTENT</a:t>
            </a:r>
          </a:p>
        </p:txBody>
      </p:sp>
      <p:pic>
        <p:nvPicPr>
          <p:cNvPr id="2" name="内容占位符 21">
            <a:extLst>
              <a:ext uri="{FF2B5EF4-FFF2-40B4-BE49-F238E27FC236}">
                <a16:creationId xmlns:a16="http://schemas.microsoft.com/office/drawing/2014/main" id="{48FE27AF-FE66-8EF3-115B-ADCFBB0317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" b="330"/>
          <a:stretch/>
        </p:blipFill>
        <p:spPr>
          <a:xfrm>
            <a:off x="10630238" y="14666292"/>
            <a:ext cx="4323371" cy="1837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Object 302"/>
          <p:cNvSpPr txBox="1"/>
          <p:nvPr/>
        </p:nvSpPr>
        <p:spPr>
          <a:xfrm>
            <a:off x="3121487" y="3627987"/>
            <a:ext cx="11492752" cy="1828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sz="96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小红书复盘结构</a:t>
            </a:r>
          </a:p>
        </p:txBody>
      </p:sp>
      <p:pic>
        <p:nvPicPr>
          <p:cNvPr id="303" name="image 3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7493" y="2372038"/>
            <a:ext cx="9817100" cy="4340699"/>
          </a:xfrm>
          <a:prstGeom prst="rect">
            <a:avLst/>
          </a:prstGeom>
        </p:spPr>
      </p:pic>
      <p:pic>
        <p:nvPicPr>
          <p:cNvPr id="305" name="image 3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97" y="2"/>
            <a:ext cx="1552292" cy="13715998"/>
          </a:xfrm>
          <a:prstGeom prst="rect">
            <a:avLst/>
          </a:prstGeom>
        </p:spPr>
      </p:pic>
      <p:sp>
        <p:nvSpPr>
          <p:cNvPr id="8" name="Object 302"/>
          <p:cNvSpPr txBox="1"/>
          <p:nvPr/>
        </p:nvSpPr>
        <p:spPr>
          <a:xfrm>
            <a:off x="13027306" y="7742267"/>
            <a:ext cx="10972800" cy="18288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endParaRPr lang="zh-CN" altLang="en-US" sz="96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847493" y="7560456"/>
            <a:ext cx="954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SEM+FEEDS/FEEDS/SEM</a:t>
            </a:r>
            <a:endParaRPr kumimoji="1" lang="zh-CN" altLang="en-US" sz="40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Object 304"/>
          <p:cNvSpPr txBox="1"/>
          <p:nvPr/>
        </p:nvSpPr>
        <p:spPr>
          <a:xfrm>
            <a:off x="2622515" y="5230368"/>
            <a:ext cx="10404789" cy="91440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r>
              <a:rPr lang="zh-CN" sz="50000" b="0" i="0">
                <a:solidFill>
                  <a:srgbClr val="A72416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0</a:t>
            </a:r>
            <a:r>
              <a:rPr lang="en-US" altLang="zh-CN" sz="50000" b="0" i="0">
                <a:solidFill>
                  <a:srgbClr val="A72416"/>
                </a:solidFill>
                <a:latin typeface="优设标题黑" panose="00000500000000000000" pitchFamily="2" charset="-122"/>
                <a:ea typeface="优设标题黑" panose="00000500000000000000" pitchFamily="2" charset="-122"/>
              </a:rPr>
              <a:t>2</a:t>
            </a:r>
            <a:endParaRPr lang="zh-CN" altLang="en-US" sz="1600">
              <a:latin typeface="优设标题黑" panose="00000500000000000000" pitchFamily="2" charset="-122"/>
              <a:ea typeface="优设标题黑" panose="00000500000000000000" pitchFamily="2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6" name="组合 4016"/>
          <p:cNvGrpSpPr/>
          <p:nvPr/>
        </p:nvGrpSpPr>
        <p:grpSpPr>
          <a:xfrm>
            <a:off x="8724900" y="1293463"/>
            <a:ext cx="6934200" cy="1371280"/>
            <a:chOff x="8724900" y="1293463"/>
            <a:chExt cx="6934200" cy="1371280"/>
          </a:xfrm>
        </p:grpSpPr>
        <p:sp>
          <p:nvSpPr>
            <p:cNvPr id="4017" name="Object 4017"/>
            <p:cNvSpPr txBox="1"/>
            <p:nvPr/>
          </p:nvSpPr>
          <p:spPr>
            <a:xfrm>
              <a:off x="8724900" y="1217263"/>
              <a:ext cx="6934200" cy="1003300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6600" b="1">
                  <a:solidFill>
                    <a:srgbClr val="1F1F1F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项目亮点阐述要素</a:t>
              </a:r>
              <a:endParaRPr lang="zh-CN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pic>
          <p:nvPicPr>
            <p:cNvPr id="4018" name="image 40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96700" y="2474245"/>
              <a:ext cx="990599" cy="190497"/>
            </a:xfrm>
            <a:prstGeom prst="rect">
              <a:avLst/>
            </a:prstGeom>
          </p:spPr>
        </p:pic>
      </p:grpSp>
      <p:sp>
        <p:nvSpPr>
          <p:cNvPr id="2" name="椭圆 1"/>
          <p:cNvSpPr/>
          <p:nvPr/>
        </p:nvSpPr>
        <p:spPr>
          <a:xfrm>
            <a:off x="1943947" y="4657281"/>
            <a:ext cx="3285067" cy="32850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6185746" y="4657281"/>
            <a:ext cx="3285067" cy="32850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10427545" y="4657281"/>
            <a:ext cx="3285067" cy="32850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4669343" y="4657281"/>
            <a:ext cx="3285067" cy="32850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8911143" y="4657281"/>
            <a:ext cx="3285067" cy="32850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621617" y="5742950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爆文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863417" y="5742950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销量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4651958" y="5851658"/>
            <a:ext cx="45370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54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SOV/SOC</a:t>
            </a:r>
            <a:endParaRPr kumimoji="1" lang="zh-CN" altLang="en-US" sz="54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9588818" y="5742950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热度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11135738" y="5742950"/>
            <a:ext cx="18774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66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排名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316480" y="8692626"/>
            <a:ext cx="2287806" cy="1483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爆文率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爆文篇数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453048" y="8692626"/>
            <a:ext cx="3108543" cy="1483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站内销量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手淘搜索曲线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0177026" y="8692626"/>
            <a:ext cx="3929281" cy="1483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品牌搜索量提升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品牌投放品类排名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4606598" y="8692626"/>
            <a:ext cx="3321743" cy="14836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SOV/SOC</a:t>
            </a: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占比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SOV/SOC</a:t>
            </a: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排名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9087667" y="8692626"/>
            <a:ext cx="3108543" cy="744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品牌热度情况</a:t>
            </a:r>
            <a:endParaRPr kumimoji="1"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32893" y="4374628"/>
            <a:ext cx="1742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UP</a:t>
            </a:r>
            <a:endParaRPr kumimoji="1" lang="zh-CN" altLang="en-US" sz="8800" b="1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028883" y="4374628"/>
            <a:ext cx="1742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UP</a:t>
            </a:r>
            <a:endParaRPr kumimoji="1" lang="zh-CN" altLang="en-US" sz="8800" b="1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2324873" y="4374628"/>
            <a:ext cx="1742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UP</a:t>
            </a:r>
            <a:endParaRPr kumimoji="1" lang="zh-CN" altLang="en-US" sz="8800" b="1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6620863" y="4374628"/>
            <a:ext cx="1742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UP</a:t>
            </a:r>
            <a:endParaRPr kumimoji="1" lang="zh-CN" altLang="en-US" sz="8800" b="1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0916853" y="4374628"/>
            <a:ext cx="17427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b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UP</a:t>
            </a:r>
            <a:endParaRPr kumimoji="1" lang="zh-CN" altLang="en-US" sz="8800" b="1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47151" y="12022667"/>
            <a:ext cx="5703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TIP</a:t>
            </a: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：可根据实际情况进行筛选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4A810CF-AD36-3E29-724F-72CE545A6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62734" y="5068884"/>
            <a:ext cx="2886719" cy="32418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剪去对角的矩形 18"/>
          <p:cNvSpPr/>
          <p:nvPr/>
        </p:nvSpPr>
        <p:spPr>
          <a:xfrm>
            <a:off x="1156567" y="3915035"/>
            <a:ext cx="6578424" cy="1146107"/>
          </a:xfrm>
          <a:prstGeom prst="snip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</a:endParaRPr>
          </a:p>
        </p:txBody>
      </p:sp>
      <p:grpSp>
        <p:nvGrpSpPr>
          <p:cNvPr id="4016" name="组合 4016"/>
          <p:cNvGrpSpPr/>
          <p:nvPr/>
        </p:nvGrpSpPr>
        <p:grpSpPr>
          <a:xfrm>
            <a:off x="7703057" y="1178337"/>
            <a:ext cx="8977884" cy="1486405"/>
            <a:chOff x="7703057" y="1178337"/>
            <a:chExt cx="8977884" cy="1486405"/>
          </a:xfrm>
        </p:grpSpPr>
        <p:sp>
          <p:nvSpPr>
            <p:cNvPr id="4017" name="Object 4017"/>
            <p:cNvSpPr txBox="1"/>
            <p:nvPr/>
          </p:nvSpPr>
          <p:spPr>
            <a:xfrm>
              <a:off x="7703057" y="1178337"/>
              <a:ext cx="8977884" cy="1003300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en-US" altLang="zh-CN" sz="6600" b="1">
                  <a:solidFill>
                    <a:srgbClr val="1F1F1F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SEM+FEEDS</a:t>
              </a:r>
              <a:r>
                <a:rPr lang="zh-CN" altLang="en-US" sz="6600" b="1">
                  <a:solidFill>
                    <a:srgbClr val="1F1F1F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策略总览</a:t>
              </a:r>
              <a:endParaRPr lang="zh-CN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pic>
          <p:nvPicPr>
            <p:cNvPr id="4018" name="image 40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96700" y="2474245"/>
              <a:ext cx="990599" cy="190497"/>
            </a:xfrm>
            <a:prstGeom prst="rect">
              <a:avLst/>
            </a:prstGeom>
          </p:spPr>
        </p:pic>
      </p:grpSp>
      <p:sp>
        <p:nvSpPr>
          <p:cNvPr id="7" name="椭圆 6"/>
          <p:cNvSpPr/>
          <p:nvPr/>
        </p:nvSpPr>
        <p:spPr>
          <a:xfrm>
            <a:off x="1124633" y="5595897"/>
            <a:ext cx="1024128" cy="10241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80772" y="5534561"/>
            <a:ext cx="530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SEM+FEEDS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整体时间节奏及投放整体金额</a:t>
            </a:r>
          </a:p>
        </p:txBody>
      </p:sp>
      <p:sp>
        <p:nvSpPr>
          <p:cNvPr id="55" name="椭圆 54"/>
          <p:cNvSpPr/>
          <p:nvPr/>
        </p:nvSpPr>
        <p:spPr>
          <a:xfrm>
            <a:off x="1124633" y="7635880"/>
            <a:ext cx="1024128" cy="10241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380772" y="7301791"/>
            <a:ext cx="52616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FEEDS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测试期、优化期</a:t>
            </a:r>
            <a:endParaRPr kumimoji="1" lang="en-US" altLang="zh-CN" sz="36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、放量期各阶段目的；给出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FEEDS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人群、时段策略</a:t>
            </a:r>
          </a:p>
        </p:txBody>
      </p:sp>
      <p:sp>
        <p:nvSpPr>
          <p:cNvPr id="57" name="椭圆 56"/>
          <p:cNvSpPr/>
          <p:nvPr/>
        </p:nvSpPr>
        <p:spPr>
          <a:xfrm>
            <a:off x="1124633" y="9618713"/>
            <a:ext cx="1024128" cy="10241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380772" y="9218451"/>
            <a:ext cx="5587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测试期、稳定期、放量期各阶段目的；给出</a:t>
            </a:r>
            <a:r>
              <a:rPr kumimoji="1" lang="zh-CN" altLang="en-US" sz="3600"/>
              <a:t>关键词词性、占位</a:t>
            </a:r>
            <a:r>
              <a:rPr kumimoji="1" lang="en-US" altLang="zh-CN" sz="3600"/>
              <a:t>/</a:t>
            </a:r>
            <a:r>
              <a:rPr kumimoji="1" lang="zh-CN" altLang="en-US" sz="3600"/>
              <a:t>不占位、时段策略</a:t>
            </a:r>
            <a:endParaRPr kumimoji="1" lang="zh-CN" altLang="en-US" sz="36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1124633" y="11687272"/>
            <a:ext cx="1024128" cy="10241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380772" y="11876170"/>
            <a:ext cx="5587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SEM+FEEDS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预算分配逻辑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02168" y="5784795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02168" y="7824778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02168" y="9807611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2168" y="11876170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547530" y="3935568"/>
            <a:ext cx="15153718" cy="8097935"/>
          </a:xfrm>
          <a:prstGeom prst="roundRect">
            <a:avLst>
              <a:gd name="adj" fmla="val 318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708043" y="12867890"/>
            <a:ext cx="333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*以</a:t>
            </a:r>
            <a:r>
              <a:rPr kumimoji="1" lang="en-US" altLang="zh-CN" sz="28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byredo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复盘为例</a:t>
            </a:r>
          </a:p>
        </p:txBody>
      </p:sp>
      <p:cxnSp>
        <p:nvCxnSpPr>
          <p:cNvPr id="62" name="直接箭头连接符 2"/>
          <p:cNvCxnSpPr/>
          <p:nvPr/>
        </p:nvCxnSpPr>
        <p:spPr>
          <a:xfrm>
            <a:off x="9383757" y="5027703"/>
            <a:ext cx="13701675" cy="5654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6" name="文本框 65"/>
          <p:cNvSpPr txBox="1"/>
          <p:nvPr/>
        </p:nvSpPr>
        <p:spPr>
          <a:xfrm>
            <a:off x="9839351" y="4402583"/>
            <a:ext cx="660709" cy="319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9/16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13345593" y="4425555"/>
            <a:ext cx="1461448" cy="319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9/23</a:t>
            </a:r>
            <a:r>
              <a:rPr kumimoji="0" lang="zh-CN" alt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 发布</a:t>
            </a:r>
            <a:endParaRPr kumimoji="0" lang="en-US" altLang="zh-CN" sz="14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sym typeface="Helvetica Neue Bold Condensed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22030861" y="4386433"/>
            <a:ext cx="660709" cy="319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10/24</a:t>
            </a:r>
          </a:p>
        </p:txBody>
      </p:sp>
      <p:cxnSp>
        <p:nvCxnSpPr>
          <p:cNvPr id="70" name="直接连接符 10"/>
          <p:cNvCxnSpPr/>
          <p:nvPr/>
        </p:nvCxnSpPr>
        <p:spPr>
          <a:xfrm flipH="1">
            <a:off x="14000821" y="5052502"/>
            <a:ext cx="0" cy="6198637"/>
          </a:xfrm>
          <a:prstGeom prst="line">
            <a:avLst/>
          </a:prstGeom>
          <a:ln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" name="文本框 70"/>
          <p:cNvSpPr txBox="1"/>
          <p:nvPr/>
        </p:nvSpPr>
        <p:spPr>
          <a:xfrm>
            <a:off x="8691907" y="6378588"/>
            <a:ext cx="755350" cy="381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FEED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8739228" y="8814898"/>
            <a:ext cx="660709" cy="3815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SEM</a:t>
            </a:r>
          </a:p>
        </p:txBody>
      </p:sp>
      <p:sp>
        <p:nvSpPr>
          <p:cNvPr id="74" name="文本框 73"/>
          <p:cNvSpPr txBox="1"/>
          <p:nvPr/>
        </p:nvSpPr>
        <p:spPr>
          <a:xfrm>
            <a:off x="17260416" y="4375697"/>
            <a:ext cx="2535329" cy="31969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sym typeface="Helvetica Neue Bold Condensed"/>
              </a:rPr>
              <a:t>10/15 </a:t>
            </a:r>
          </a:p>
        </p:txBody>
      </p:sp>
      <p:sp>
        <p:nvSpPr>
          <p:cNvPr id="75" name="矩形 74"/>
          <p:cNvSpPr/>
          <p:nvPr/>
        </p:nvSpPr>
        <p:spPr>
          <a:xfrm>
            <a:off x="11315937" y="8033106"/>
            <a:ext cx="2540578" cy="1056700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all" spc="0" normalizeH="0" baseline="0" noProof="0">
                <a:ln>
                  <a:noFill/>
                </a:ln>
                <a:solidFill>
                  <a:srgbClr val="26252A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测试期</a:t>
            </a:r>
            <a:endParaRPr kumimoji="0" lang="en-US" altLang="zh-CN" b="0" i="0" u="none" strike="noStrike" kern="0" cap="all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26252A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局部测试</a:t>
            </a:r>
            <a:r>
              <a:rPr kumimoji="0" lang="en-US" altLang="zh-CN" sz="1200" b="0" i="0" u="none" strike="noStrike" kern="0" cap="none" spc="0" normalizeH="0" baseline="0" noProof="0">
                <a:ln>
                  <a:noFill/>
                </a:ln>
                <a:solidFill>
                  <a:srgbClr val="26252A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&amp;</a:t>
            </a: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26252A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筛选笔记</a:t>
            </a:r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0" cap="none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76" name="矩形 75"/>
          <p:cNvSpPr/>
          <p:nvPr/>
        </p:nvSpPr>
        <p:spPr>
          <a:xfrm>
            <a:off x="9923706" y="5425377"/>
            <a:ext cx="2181271" cy="93358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kern="0">
                <a:solidFill>
                  <a:srgbClr val="26252A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测试期</a:t>
            </a: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0" cap="none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15436028" y="5425377"/>
            <a:ext cx="3199036" cy="93358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0" cap="none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kern="0">
                <a:solidFill>
                  <a:srgbClr val="26252A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放量期</a:t>
            </a: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zh-CN" altLang="en-US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12214788" y="5425377"/>
            <a:ext cx="3103356" cy="933589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algn="ctr" defTabSz="825500" hangingPunct="0">
              <a:defRPr/>
            </a:pP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 Bold Condensed"/>
            </a:endParaRPr>
          </a:p>
          <a:p>
            <a:pPr algn="ctr" defTabSz="825500" hangingPunct="0">
              <a:defRPr/>
            </a:pPr>
            <a:r>
              <a:rPr lang="zh-CN" altLang="en-US" kern="0">
                <a:solidFill>
                  <a:srgbClr val="26252A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 Bold Condensed"/>
              </a:rPr>
              <a:t>优化期</a:t>
            </a: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 Bold Condensed"/>
            </a:endParaRPr>
          </a:p>
          <a:p>
            <a:pPr algn="ctr" defTabSz="825500" hangingPunct="0">
              <a:defRPr/>
            </a:pP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 Bold Condensed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559958" y="7096509"/>
            <a:ext cx="4395646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0" indent="-342900" defTabSz="82550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400" kern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BYREDO Sans" panose="00000500000000000000" pitchFamily="50" charset="0"/>
                <a:sym typeface="Helvetica Neue Bold Condensed"/>
              </a:rPr>
              <a:t>发布前，增加新产品曝光率，提高品牌化妆品知名度</a:t>
            </a:r>
          </a:p>
          <a:p>
            <a:pPr marL="342900" lvl="0" indent="-342900" defTabSz="825500" hangingPunct="0">
              <a:buFont typeface="Wingdings" panose="05000000000000000000" pitchFamily="2" charset="2"/>
              <a:buChar char="ü"/>
              <a:defRPr/>
            </a:pPr>
            <a:r>
              <a:rPr lang="zh-CN" altLang="en-US" sz="1400" kern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BYREDO Sans" panose="00000500000000000000" pitchFamily="50" charset="0"/>
                <a:sym typeface="Helvetica Neue Bold Condensed"/>
              </a:rPr>
              <a:t>为新品积累铺垫更多的参与度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BYREDO Sans" panose="00000500000000000000" pitchFamily="50" charset="0"/>
              <a:sym typeface="Helvetica Neue Bold Condensed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14177246" y="7137285"/>
            <a:ext cx="5614461" cy="309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BYREDO Sans" panose="00000500000000000000" pitchFamily="50" charset="0"/>
                <a:sym typeface="Helvetica Neue Bold Condensed"/>
              </a:rPr>
              <a:t>反复触达，加深人们对品牌的印象</a:t>
            </a:r>
            <a:endParaRPr kumimoji="0" lang="en-US" altLang="zh-CN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BYREDO Sans" panose="00000500000000000000" pitchFamily="50" charset="0"/>
              <a:sym typeface="Helvetica Neue Bold Condensed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9901905" y="6805880"/>
            <a:ext cx="3974976" cy="265553"/>
          </a:xfrm>
          <a:prstGeom prst="rect">
            <a:avLst/>
          </a:prstGeom>
          <a:solidFill>
            <a:srgbClr val="26252A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预热</a:t>
            </a:r>
            <a:endParaRPr kumimoji="0" lang="en-US" altLang="zh-CN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83" name="矩形 82"/>
          <p:cNvSpPr/>
          <p:nvPr/>
        </p:nvSpPr>
        <p:spPr>
          <a:xfrm>
            <a:off x="14120323" y="6800430"/>
            <a:ext cx="4448534" cy="265553"/>
          </a:xfrm>
          <a:prstGeom prst="rect">
            <a:avLst/>
          </a:prstGeom>
          <a:solidFill>
            <a:srgbClr val="26252A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发布 </a:t>
            </a:r>
            <a:endParaRPr kumimoji="0" lang="en-US" altLang="zh-CN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84" name="矩形 83"/>
          <p:cNvSpPr/>
          <p:nvPr/>
        </p:nvSpPr>
        <p:spPr>
          <a:xfrm>
            <a:off x="9925725" y="9406175"/>
            <a:ext cx="3974976" cy="265553"/>
          </a:xfrm>
          <a:prstGeom prst="rect">
            <a:avLst/>
          </a:prstGeom>
          <a:solidFill>
            <a:srgbClr val="26252A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预热</a:t>
            </a:r>
            <a:endParaRPr kumimoji="0" lang="en-US" altLang="zh-CN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14156254" y="9400725"/>
            <a:ext cx="4448534" cy="265553"/>
          </a:xfrm>
          <a:prstGeom prst="rect">
            <a:avLst/>
          </a:prstGeom>
          <a:solidFill>
            <a:srgbClr val="26252A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发布</a:t>
            </a:r>
            <a:endParaRPr kumimoji="0" lang="en-US" altLang="zh-CN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86" name="矩形 85"/>
          <p:cNvSpPr/>
          <p:nvPr/>
        </p:nvSpPr>
        <p:spPr>
          <a:xfrm>
            <a:off x="18947137" y="9400725"/>
            <a:ext cx="3937430" cy="265553"/>
          </a:xfrm>
          <a:prstGeom prst="rect">
            <a:avLst/>
          </a:prstGeom>
          <a:solidFill>
            <a:srgbClr val="26252A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持续</a:t>
            </a:r>
            <a:endParaRPr kumimoji="0" lang="en-US" altLang="zh-CN" sz="10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88" name="矩形 87"/>
          <p:cNvSpPr/>
          <p:nvPr/>
        </p:nvSpPr>
        <p:spPr>
          <a:xfrm>
            <a:off x="14156254" y="8089495"/>
            <a:ext cx="4423503" cy="97975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zh-CN" kern="0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all" spc="0" normalizeH="0" baseline="0" noProof="0">
                <a:ln>
                  <a:noFill/>
                </a:ln>
                <a:solidFill>
                  <a:srgbClr val="26252A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 Bold Condensed"/>
              </a:rPr>
              <a:t>优化期</a:t>
            </a:r>
            <a:endParaRPr kumimoji="0" lang="en-US" altLang="zh-CN" b="0" i="0" u="none" strike="noStrike" kern="0" cap="all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 Bold Condensed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050" kern="0" cap="all">
                <a:solidFill>
                  <a:srgbClr val="26252A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 Bold Condensed"/>
              </a:rPr>
              <a:t>优化关键词下笔记的封面及标题获取更多的点击</a:t>
            </a:r>
            <a:endParaRPr lang="en-US" altLang="zh-CN" sz="1050" kern="0" cap="all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 Bold Condensed"/>
            </a:endParaRPr>
          </a:p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50" b="0" i="0" u="none" strike="noStrike" kern="0" cap="all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 Bold Condensed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18947137" y="8067010"/>
            <a:ext cx="3941872" cy="979755"/>
          </a:xfrm>
          <a:prstGeom prst="rect">
            <a:avLst/>
          </a:prstGeom>
          <a:solidFill>
            <a:schemeClr val="tx2"/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 anchorCtr="0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b="0" i="0" u="none" strike="noStrike" kern="0" cap="none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marL="0" marR="0" lvl="0" algn="ctr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0" cap="all" spc="0" normalizeH="0" baseline="0" noProof="0">
                <a:ln>
                  <a:noFill/>
                </a:ln>
                <a:solidFill>
                  <a:srgbClr val="26252A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稳定期</a:t>
            </a:r>
            <a:endParaRPr kumimoji="0" lang="en-US" altLang="zh-CN" b="0" i="0" u="none" strike="noStrike" kern="0" cap="all" spc="0" normalizeH="0" baseline="0" noProof="0">
              <a:ln>
                <a:noFill/>
              </a:ln>
              <a:solidFill>
                <a:srgbClr val="26252A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algn="ctr" defTabSz="825500" hangingPunct="0">
              <a:defRPr/>
            </a:pPr>
            <a:r>
              <a:rPr lang="zh-CN" altLang="en-US" sz="1050" kern="0" cap="all">
                <a:solidFill>
                  <a:srgbClr val="26252A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通过关键词的投放精准触达具有高购买意愿的人群</a:t>
            </a:r>
            <a:endParaRPr lang="en-US" altLang="zh-CN" sz="1050" kern="0" cap="all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  <a:p>
            <a:pPr algn="ctr" defTabSz="825500" hangingPunct="0">
              <a:defRPr/>
            </a:pPr>
            <a:r>
              <a:rPr lang="zh-CN" altLang="en-US" sz="1050" kern="0" cap="all">
                <a:solidFill>
                  <a:srgbClr val="26252A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Helvetica Neue"/>
                <a:sym typeface="Helvetica Neue"/>
              </a:rPr>
              <a:t> </a:t>
            </a:r>
            <a:endParaRPr lang="en-US" altLang="zh-CN" sz="1050" kern="0" cap="all">
              <a:solidFill>
                <a:srgbClr val="26252A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Helvetica Neue"/>
              <a:sym typeface="Helvetica Neue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14179668" y="7516777"/>
            <a:ext cx="5614461" cy="30938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marR="0" lvl="0" indent="-342900" algn="l" defTabSz="825500" rtl="0" eaLnBrk="1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BYREDO Sans" panose="00000500000000000000" pitchFamily="50" charset="0"/>
                <a:sym typeface="Helvetica Neue Bold Condensed"/>
              </a:rPr>
              <a:t>稳定整体的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BYREDO Sans" panose="00000500000000000000" pitchFamily="50" charset="0"/>
                <a:sym typeface="Helvetica Neue Bold Condensed"/>
              </a:rPr>
              <a:t>CTR</a:t>
            </a:r>
            <a:r>
              <a: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BYREDO Sans" panose="00000500000000000000" pitchFamily="50" charset="0"/>
                <a:sym typeface="Helvetica Neue Bold Condensed"/>
              </a:rPr>
              <a:t>和</a:t>
            </a:r>
            <a:r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BYREDO Sans" panose="00000500000000000000" pitchFamily="50" charset="0"/>
                <a:sym typeface="Helvetica Neue Bold Condensed"/>
              </a:rPr>
              <a:t>CPC</a:t>
            </a:r>
          </a:p>
        </p:txBody>
      </p:sp>
      <p:sp>
        <p:nvSpPr>
          <p:cNvPr id="16" name="椭圆 15"/>
          <p:cNvSpPr/>
          <p:nvPr/>
        </p:nvSpPr>
        <p:spPr>
          <a:xfrm>
            <a:off x="10089258" y="4917553"/>
            <a:ext cx="169635" cy="16963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1" name="椭圆 90"/>
          <p:cNvSpPr/>
          <p:nvPr/>
        </p:nvSpPr>
        <p:spPr>
          <a:xfrm>
            <a:off x="13906681" y="4925235"/>
            <a:ext cx="169635" cy="16963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18501816" y="4921836"/>
            <a:ext cx="169635" cy="16963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22319241" y="4924532"/>
            <a:ext cx="169635" cy="16963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3165633" y="4107114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分析维度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剪去对角的矩形 18"/>
          <p:cNvSpPr/>
          <p:nvPr/>
        </p:nvSpPr>
        <p:spPr>
          <a:xfrm>
            <a:off x="1156567" y="3146939"/>
            <a:ext cx="6578424" cy="1146107"/>
          </a:xfrm>
          <a:prstGeom prst="snip2Diag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4016" name="组合 4016"/>
          <p:cNvGrpSpPr/>
          <p:nvPr/>
        </p:nvGrpSpPr>
        <p:grpSpPr>
          <a:xfrm>
            <a:off x="7703057" y="1178337"/>
            <a:ext cx="8977884" cy="1486405"/>
            <a:chOff x="7703057" y="1178337"/>
            <a:chExt cx="8977884" cy="1486405"/>
          </a:xfrm>
        </p:grpSpPr>
        <p:sp>
          <p:nvSpPr>
            <p:cNvPr id="4017" name="Object 4017"/>
            <p:cNvSpPr txBox="1"/>
            <p:nvPr/>
          </p:nvSpPr>
          <p:spPr>
            <a:xfrm>
              <a:off x="7703057" y="1178337"/>
              <a:ext cx="8977884" cy="1003300"/>
            </a:xfrm>
            <a:prstGeom prst="rect">
              <a:avLst/>
            </a:prstGeom>
          </p:spPr>
          <p:txBody>
            <a:bodyPr vert="horz" rtlCol="0" anchor="t" anchorCtr="0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zh-CN" altLang="en-US" sz="6600" b="1">
                  <a:solidFill>
                    <a:srgbClr val="1F1F1F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信息流投放分析</a:t>
              </a:r>
              <a:endParaRPr lang="zh-CN" altLang="en-US" b="1"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pic>
          <p:nvPicPr>
            <p:cNvPr id="4018" name="image 40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96700" y="2474245"/>
              <a:ext cx="990599" cy="190497"/>
            </a:xfrm>
            <a:prstGeom prst="rect">
              <a:avLst/>
            </a:prstGeom>
          </p:spPr>
        </p:pic>
      </p:grpSp>
      <p:sp>
        <p:nvSpPr>
          <p:cNvPr id="7" name="椭圆 6"/>
          <p:cNvSpPr/>
          <p:nvPr/>
        </p:nvSpPr>
        <p:spPr>
          <a:xfrm>
            <a:off x="1124633" y="4498617"/>
            <a:ext cx="1024128" cy="10241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1124633" y="6252850"/>
            <a:ext cx="1024128" cy="10241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1124633" y="8007083"/>
            <a:ext cx="1024128" cy="10241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2441369" y="8007083"/>
            <a:ext cx="5196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总数据（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CPE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）情况展示</a:t>
            </a:r>
          </a:p>
        </p:txBody>
      </p:sp>
      <p:sp>
        <p:nvSpPr>
          <p:cNvPr id="59" name="椭圆 58"/>
          <p:cNvSpPr/>
          <p:nvPr/>
        </p:nvSpPr>
        <p:spPr>
          <a:xfrm>
            <a:off x="1124633" y="9761317"/>
            <a:ext cx="1024128" cy="102412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441369" y="9776817"/>
            <a:ext cx="530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KPI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达标或存在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GAP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的原因分析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402168" y="4687515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02168" y="6441748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402168" y="8195981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02168" y="9950215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4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8547530" y="3256836"/>
            <a:ext cx="15153718" cy="9280400"/>
          </a:xfrm>
          <a:prstGeom prst="roundRect">
            <a:avLst>
              <a:gd name="adj" fmla="val 3180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708043" y="12867890"/>
            <a:ext cx="33375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*以</a:t>
            </a:r>
            <a:r>
              <a:rPr kumimoji="1" lang="en-US" altLang="zh-CN" sz="280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byredo</a:t>
            </a:r>
            <a:r>
              <a:rPr kumimoji="1" lang="zh-CN" altLang="en-US" sz="28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复盘为例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165633" y="3339018"/>
            <a:ext cx="24416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分析维度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2441369" y="4496931"/>
            <a:ext cx="530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kumimoji="1" sz="40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CN" altLang="en-US" sz="3600"/>
              <a:t>测试期、优化期、放量期各阶段消费配比金额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2399537" y="6287090"/>
            <a:ext cx="5303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/>
              <a:t>测试期、优化期、放量期各阶段消费占比率</a:t>
            </a:r>
          </a:p>
        </p:txBody>
      </p:sp>
      <p:sp>
        <p:nvSpPr>
          <p:cNvPr id="95" name="文本框 94"/>
          <p:cNvSpPr txBox="1"/>
          <p:nvPr/>
        </p:nvSpPr>
        <p:spPr>
          <a:xfrm>
            <a:off x="2399537" y="11347466"/>
            <a:ext cx="51960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环比折线图（分析峰值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走势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/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数值关联）</a:t>
            </a:r>
          </a:p>
          <a:p>
            <a:endParaRPr kumimoji="1" lang="zh-CN" altLang="en-US" sz="16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0" name="椭圆 99"/>
          <p:cNvSpPr/>
          <p:nvPr/>
        </p:nvSpPr>
        <p:spPr>
          <a:xfrm>
            <a:off x="1124633" y="11513108"/>
            <a:ext cx="1024128" cy="102412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402168" y="11702006"/>
            <a:ext cx="460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r>
            <a:endParaRPr kumimoji="1" lang="zh-CN" altLang="en-US" sz="36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aphicFrame>
        <p:nvGraphicFramePr>
          <p:cNvPr id="110" name="表格 10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8858840" y="4315947"/>
          <a:ext cx="14695182" cy="369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3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3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9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33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6162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9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时间节点</a:t>
                      </a:r>
                      <a:endParaRPr lang="en-US" altLang="en-US" sz="1800" b="1">
                        <a:solidFill>
                          <a:srgbClr val="FFFFFF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阶段</a:t>
                      </a:r>
                      <a:endParaRPr lang="en-US" altLang="en-US" sz="1800" b="1">
                        <a:solidFill>
                          <a:srgbClr val="FFFFFF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消耗</a:t>
                      </a:r>
                      <a:endParaRPr lang="en-US" altLang="en-US" sz="1800" b="1">
                        <a:solidFill>
                          <a:srgbClr val="FFFFFF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800" b="1">
                          <a:solidFill>
                            <a:srgbClr val="FFFFFF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消耗占比</a:t>
                      </a:r>
                      <a:endParaRPr lang="en-US" altLang="en-US" sz="1800" b="1">
                        <a:solidFill>
                          <a:srgbClr val="FFFFFF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 CTR</a:t>
                      </a:r>
                      <a:endParaRPr lang="en-US" altLang="en-US" sz="1800" b="1">
                        <a:solidFill>
                          <a:srgbClr val="FFFFFF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CPC</a:t>
                      </a:r>
                      <a:endParaRPr lang="en-US" altLang="en-US" sz="1800" b="1">
                        <a:solidFill>
                          <a:srgbClr val="FFFFFF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D0D0D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342900" indent="-342900" algn="l">
                        <a:buFont typeface="Wingdings" panose="05000000000000000000" charset="0"/>
                        <a:buChar char="n"/>
                      </a:pPr>
                      <a:r>
                        <a:rPr lang="zh-CN" altLang="en-US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BYREDO Sans" panose="00000500000000000000" pitchFamily="50" charset="0"/>
                          <a:ea typeface="Helvetica Neue"/>
                          <a:cs typeface="Helvetica Neue"/>
                        </a:rPr>
                        <a:t>测试期：</a:t>
                      </a:r>
                      <a:endParaRPr lang="en-US" altLang="zh-CN" sz="1800" b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YREDO Sans" panose="00000500000000000000" pitchFamily="50" charset="0"/>
                        <a:ea typeface="Helvetica Neue"/>
                        <a:cs typeface="Helvetica Neue"/>
                      </a:endParaRPr>
                    </a:p>
                    <a:p>
                      <a:pPr marL="342900" indent="-342900" algn="l">
                        <a:buFont typeface="Wingdings" panose="05000000000000000000" charset="0"/>
                        <a:buChar char="n"/>
                      </a:pPr>
                      <a:endParaRPr lang="en-US" sz="1800" b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YREDO Sans" panose="00000500000000000000" pitchFamily="50" charset="0"/>
                        <a:ea typeface="Helvetica Neue"/>
                        <a:cs typeface="Helvetica Neue"/>
                      </a:endParaRPr>
                    </a:p>
                    <a:p>
                      <a:pPr marL="342900" indent="-342900" algn="l">
                        <a:buFont typeface="Wingdings" panose="05000000000000000000" charset="0"/>
                        <a:buChar char="n"/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  <a:sym typeface="+mn-ea"/>
                        </a:rPr>
                        <a:t>优化期：</a:t>
                      </a:r>
                      <a:endParaRPr lang="en-US" altLang="zh-CN" sz="18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  <a:sym typeface="+mn-ea"/>
                      </a:endParaRPr>
                    </a:p>
                    <a:p>
                      <a:pPr marL="342900" indent="-342900" algn="l">
                        <a:buFont typeface="Wingdings" panose="05000000000000000000" charset="0"/>
                        <a:buChar char="n"/>
                      </a:pPr>
                      <a:endParaRPr lang="en-US" sz="1800" b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YREDO Sans" panose="00000500000000000000" pitchFamily="50" charset="0"/>
                        <a:ea typeface="Helvetica Neue"/>
                        <a:cs typeface="Helvetica Neue"/>
                      </a:endParaRPr>
                    </a:p>
                    <a:p>
                      <a:pPr marL="342900" indent="-342900" algn="l">
                        <a:buFont typeface="Wingdings" panose="05000000000000000000" charset="0"/>
                        <a:buChar char="n"/>
                      </a:pPr>
                      <a:r>
                        <a:rPr lang="zh-CN" altLang="en-US" sz="18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  <a:sym typeface="+mn-ea"/>
                        </a:rPr>
                        <a:t>稳定期：</a:t>
                      </a:r>
                      <a:endParaRPr lang="en-US" sz="1800" b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BYREDO Sans" panose="00000500000000000000" pitchFamily="50" charset="0"/>
                        <a:ea typeface="Helvetica Neue"/>
                        <a:cs typeface="Helvetica Neue"/>
                      </a:endParaRPr>
                    </a:p>
                  </a:txBody>
                  <a:tcPr marL="50477" marR="50477" marT="25239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9/16-9/18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Testing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22,285.81 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4.97%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3.96%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0.37 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  <a:sym typeface="+mn-ea"/>
                        </a:rPr>
                        <a:t>9/19-9/30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  <a:sym typeface="+mn-ea"/>
                        </a:rPr>
                        <a:t>Optimizing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214,644.62 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47.90%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4.89%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0.26 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88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  <a:sym typeface="+mn-ea"/>
                        </a:rPr>
                        <a:t>10/1-10/15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Stable 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211,169.68 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47.13%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5.06%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0.32 </a:t>
                      </a:r>
                      <a:endParaRPr lang="en-US" altLang="en-US" sz="2000" b="1">
                        <a:solidFill>
                          <a:srgbClr val="FF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88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</a:rPr>
                        <a:t>总消耗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448100.11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100.00%</a:t>
                      </a: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4.92%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0.29 </a:t>
                      </a:r>
                      <a:endParaRPr lang="en-US" altLang="en-US" sz="2000" b="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988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</a:rPr>
                        <a:t>KPI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3.70%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0.5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834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 cap="small">
                          <a:solidFill>
                            <a:srgbClr val="000000"/>
                          </a:solidFill>
                          <a:uFillTx/>
                          <a:latin typeface="BYREDO Sans" panose="00000500000000000000" pitchFamily="50" charset="0"/>
                          <a:ea typeface="宋体" panose="02010600030101010101" pitchFamily="2" charset="-122"/>
                          <a:cs typeface="BYREDO Sans" panose="00000500000000000000" pitchFamily="50" charset="0"/>
                        </a:rPr>
                        <a:t>大盘值</a:t>
                      </a:r>
                      <a:endParaRPr lang="en-US" altLang="zh-CN" sz="2000" cap="small">
                        <a:solidFill>
                          <a:srgbClr val="000000"/>
                        </a:solidFill>
                        <a:uFillTx/>
                        <a:latin typeface="BYREDO Sans" panose="00000500000000000000" pitchFamily="50" charset="0"/>
                        <a:ea typeface="宋体" panose="02010600030101010101" pitchFamily="2" charset="-122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000" cap="small">
                        <a:solidFill>
                          <a:srgbClr val="000000"/>
                        </a:solidFill>
                        <a:uFillTx/>
                        <a:latin typeface="BYREDO Sans" panose="00000500000000000000" pitchFamily="50" charset="0"/>
                        <a:ea typeface="宋体" panose="02010600030101010101" pitchFamily="2" charset="-122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000" cap="small">
                        <a:solidFill>
                          <a:srgbClr val="000000"/>
                        </a:solidFill>
                        <a:uFillTx/>
                        <a:latin typeface="BYREDO Sans" panose="00000500000000000000" pitchFamily="50" charset="0"/>
                        <a:ea typeface="宋体" panose="02010600030101010101" pitchFamily="2" charset="-122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3.2%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BYREDO Sans" panose="00000500000000000000" pitchFamily="50" charset="0"/>
                          <a:cs typeface="BYREDO Sans" panose="00000500000000000000" pitchFamily="50" charset="0"/>
                        </a:rPr>
                        <a:t>0.6</a:t>
                      </a:r>
                      <a:endParaRPr lang="en-US" altLang="en-US" sz="2000">
                        <a:solidFill>
                          <a:srgbClr val="000000"/>
                        </a:solidFill>
                        <a:latin typeface="BYREDO Sans" panose="00000500000000000000" pitchFamily="50" charset="0"/>
                        <a:cs typeface="BYREDO Sans" panose="00000500000000000000" pitchFamily="50" charset="0"/>
                      </a:endParaRPr>
                    </a:p>
                  </a:txBody>
                  <a:tcPr marL="7011" marR="7011" marT="7011" marB="25239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6" name="组合 95"/>
          <p:cNvGrpSpPr/>
          <p:nvPr/>
        </p:nvGrpSpPr>
        <p:grpSpPr>
          <a:xfrm>
            <a:off x="9006065" y="8342670"/>
            <a:ext cx="14547959" cy="3715960"/>
            <a:chOff x="1077595" y="8195730"/>
            <a:chExt cx="21895436" cy="5647046"/>
          </a:xfrm>
        </p:grpSpPr>
        <p:graphicFrame>
          <p:nvGraphicFramePr>
            <p:cNvPr id="111" name="图表 110"/>
            <p:cNvGraphicFramePr/>
            <p:nvPr/>
          </p:nvGraphicFramePr>
          <p:xfrm>
            <a:off x="1077595" y="9095520"/>
            <a:ext cx="21895436" cy="474725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2" name="Text Placeholder 5"/>
            <p:cNvSpPr txBox="1"/>
            <p:nvPr/>
          </p:nvSpPr>
          <p:spPr>
            <a:xfrm>
              <a:off x="1243330" y="8195730"/>
              <a:ext cx="20360005" cy="899794"/>
            </a:xfrm>
            <a:prstGeom prst="rect">
              <a:avLst/>
            </a:prstGeom>
          </p:spPr>
          <p:txBody>
            <a:bodyPr anchor="t" anchorCtr="0">
              <a:noAutofit/>
            </a:bodyPr>
            <a:lstStyle>
              <a:lvl1pPr marL="584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  <a:lvl2pPr marL="1168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2pPr>
              <a:lvl3pPr marL="1752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3pPr>
              <a:lvl4pPr marL="2336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4pPr>
              <a:lvl5pPr marL="29210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5pPr>
              <a:lvl6pPr marL="35052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6pPr>
              <a:lvl7pPr marL="40894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7pPr>
              <a:lvl8pPr marL="46736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8pPr>
              <a:lvl9pPr marL="5257800" marR="0" indent="-584200" algn="l" defTabSz="825500" rtl="0" latinLnBrk="0">
                <a:lnSpc>
                  <a:spcPct val="100000"/>
                </a:lnSpc>
                <a:spcBef>
                  <a:spcPts val="4500"/>
                </a:spcBef>
                <a:spcAft>
                  <a:spcPct val="0"/>
                </a:spcAft>
                <a:buClrTx/>
                <a:buSzPct val="40000"/>
                <a:buFontTx/>
                <a:buBlip>
                  <a:blip r:embed="rId5"/>
                </a:buBlip>
                <a:defRPr sz="5000" b="0" i="0" u="none" strike="noStrike" cap="none" spc="0" baseline="0">
                  <a:solidFill>
                    <a:srgbClr val="737373"/>
                  </a:solidFill>
                  <a:uFillTx/>
                  <a:latin typeface="Helvetica Neue"/>
                  <a:ea typeface="Helvetica Neue"/>
                  <a:cs typeface="Helvetica Neue"/>
                  <a:sym typeface="Helvetica Neue"/>
                </a:defRPr>
              </a:lvl9pPr>
            </a:lstStyle>
            <a:p>
              <a:pPr marL="342900" marR="0" lvl="0" indent="-342900" algn="l" defTabSz="825500" rtl="0" eaLnBrk="1" fontAlgn="auto" latinLnBrk="0" hangingPunct="1">
                <a:lnSpc>
                  <a:spcPts val="3300"/>
                </a:lnSpc>
                <a:spcBef>
                  <a:spcPts val="1200"/>
                </a:spcBef>
                <a:spcAft>
                  <a:spcPct val="0"/>
                </a:spcAft>
                <a:buClrTx/>
                <a:buSzPct val="80000"/>
                <a:buFont typeface="Wingdings" panose="05000000000000000000" charset="0"/>
                <a:buChar char="n"/>
                <a:defRPr/>
              </a:pPr>
              <a:r>
                <a:rPr kumimoji="0" sz="1800" b="0" i="0" u="none" strike="noStrike" kern="0" cap="none" spc="0" normalizeH="0" baseline="0">
                  <a:solidFill>
                    <a:srgbClr val="000000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rPr>
                <a:t>Except for the testing and optimization periods, the overall CTR and CPC tend to stabilize, keeping the overall account stable.</a:t>
              </a:r>
            </a:p>
          </p:txBody>
        </p:sp>
      </p:grpSp>
      <p:sp>
        <p:nvSpPr>
          <p:cNvPr id="115" name="文本框 114"/>
          <p:cNvSpPr txBox="1"/>
          <p:nvPr/>
        </p:nvSpPr>
        <p:spPr>
          <a:xfrm flipH="1">
            <a:off x="9518951" y="10087583"/>
            <a:ext cx="2889679" cy="6873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chemeClr val="tx2">
                    <a:lumMod val="10000"/>
                  </a:schemeClr>
                </a:solidFill>
                <a:latin typeface="BYREDO Sans" panose="00000500000000000000" pitchFamily="50" charset="0"/>
                <a:cs typeface="BYREDO Sans" panose="00000500000000000000" pitchFamily="50" charset="0"/>
                <a:sym typeface="Helvetica Neue Bold Condensed"/>
              </a:rPr>
              <a:t>Test period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Helvetica Neue Bold Condensed"/>
              </a:rPr>
              <a:t> 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BYREDO Sans" panose="00000500000000000000" pitchFamily="50" charset="0"/>
                <a:ea typeface="微软雅黑" panose="020B0503020204020204" pitchFamily="34" charset="-122"/>
                <a:cs typeface="BYREDO Sans" panose="00000500000000000000" pitchFamily="50" charset="0"/>
                <a:sym typeface="Helvetica Neue Bold Condensed"/>
              </a:rPr>
              <a:t>CTR 3.96%</a:t>
            </a:r>
            <a:r>
              <a:rPr kumimoji="0" lang="en-US" altLang="zh-CN" sz="20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Helvetica Neue Bold Condensed"/>
              </a:rPr>
              <a:t>  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chemeClr val="tx2">
                    <a:lumMod val="10000"/>
                  </a:schemeClr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Helvetica Neue Bold Condensed"/>
              </a:rPr>
              <a:t> </a:t>
            </a:r>
          </a:p>
        </p:txBody>
      </p:sp>
      <p:sp>
        <p:nvSpPr>
          <p:cNvPr id="116" name="文本框 115"/>
          <p:cNvSpPr txBox="1"/>
          <p:nvPr/>
        </p:nvSpPr>
        <p:spPr>
          <a:xfrm flipH="1">
            <a:off x="12059019" y="10065973"/>
            <a:ext cx="6748380" cy="6873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chemeClr val="tx2">
                    <a:lumMod val="10000"/>
                  </a:schemeClr>
                </a:solidFill>
                <a:latin typeface="BYREDO Sans" panose="00000500000000000000" pitchFamily="50" charset="0"/>
                <a:cs typeface="BYREDO Sans" panose="00000500000000000000" pitchFamily="50" charset="0"/>
                <a:sym typeface="Helvetica Neue Bold Condensed"/>
              </a:rPr>
              <a:t>Optimization period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BYREDO Sans" panose="00000500000000000000" pitchFamily="50" charset="0"/>
              <a:ea typeface="+mj-ea"/>
              <a:cs typeface="BYREDO Sans" panose="00000500000000000000" pitchFamily="50" charset="0"/>
              <a:sym typeface="Helvetica Neue Bold Condensed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>
                <a:solidFill>
                  <a:srgbClr val="FF0000"/>
                </a:solidFill>
                <a:latin typeface="BYREDO Sans" panose="00000500000000000000" pitchFamily="50" charset="0"/>
                <a:ea typeface="微软雅黑" panose="020B0503020204020204" pitchFamily="34" charset="-122"/>
                <a:cs typeface="BYREDO Sans" panose="00000500000000000000" pitchFamily="50" charset="0"/>
                <a:sym typeface="Helvetica Neue Bold Condensed"/>
              </a:rPr>
              <a:t>CTR 4.89% </a:t>
            </a:r>
            <a:endParaRPr kumimoji="0" lang="en-US" altLang="zh-CN" sz="20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BYREDO Sans" panose="00000500000000000000" pitchFamily="50" charset="0"/>
              <a:ea typeface="微软雅黑" panose="020B0503020204020204" pitchFamily="34" charset="-122"/>
              <a:cs typeface="BYREDO Sans" panose="00000500000000000000" pitchFamily="50" charset="0"/>
              <a:sym typeface="Helvetica Neue Bold Condensed"/>
            </a:endParaRPr>
          </a:p>
        </p:txBody>
      </p:sp>
      <p:sp>
        <p:nvSpPr>
          <p:cNvPr id="117" name="文本框 116"/>
          <p:cNvSpPr txBox="1"/>
          <p:nvPr/>
        </p:nvSpPr>
        <p:spPr>
          <a:xfrm flipH="1">
            <a:off x="17202831" y="9993692"/>
            <a:ext cx="6748380" cy="68736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ctr" forceAA="0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chemeClr val="tx2">
                    <a:lumMod val="10000"/>
                  </a:schemeClr>
                </a:solidFill>
                <a:latin typeface="BYREDO Sans" panose="00000500000000000000" pitchFamily="50" charset="0"/>
                <a:cs typeface="BYREDO Sans" panose="00000500000000000000" pitchFamily="50" charset="0"/>
                <a:sym typeface="Helvetica Neue Bold Condensed"/>
              </a:rPr>
              <a:t>Stabilization period</a:t>
            </a:r>
            <a:endParaRPr kumimoji="0" lang="zh-CN" altLang="en-US" b="0" i="0" u="none" strike="noStrike" cap="none" spc="0" normalizeH="0" baseline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uFillTx/>
              <a:latin typeface="BYREDO Sans" panose="00000500000000000000" pitchFamily="50" charset="0"/>
              <a:ea typeface="+mj-ea"/>
              <a:cs typeface="BYREDO Sans" panose="00000500000000000000" pitchFamily="50" charset="0"/>
              <a:sym typeface="Helvetica Neue Bold Condensed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2000">
                <a:solidFill>
                  <a:srgbClr val="FF0000"/>
                </a:solidFill>
                <a:latin typeface="BYREDO Sans" panose="00000500000000000000" pitchFamily="50" charset="0"/>
                <a:ea typeface="微软雅黑" panose="020B0503020204020204" pitchFamily="34" charset="-122"/>
                <a:cs typeface="BYREDO Sans" panose="00000500000000000000" pitchFamily="50" charset="0"/>
                <a:sym typeface="Helvetica Neue Bold Condensed"/>
              </a:rPr>
              <a:t>CTR 5.06% </a:t>
            </a:r>
            <a:endParaRPr kumimoji="0" lang="en-US" altLang="zh-CN" sz="20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BYREDO Sans" panose="00000500000000000000" pitchFamily="50" charset="0"/>
              <a:ea typeface="微软雅黑" panose="020B0503020204020204" pitchFamily="34" charset="-122"/>
              <a:cs typeface="BYREDO Sans" panose="00000500000000000000" pitchFamily="50" charset="0"/>
              <a:sym typeface="Helvetica Neue Bold Condensed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4017"/>
          <p:cNvSpPr txBox="1"/>
          <p:nvPr/>
        </p:nvSpPr>
        <p:spPr>
          <a:xfrm>
            <a:off x="4923770" y="618804"/>
            <a:ext cx="14536458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信息流笔记分析</a:t>
            </a:r>
            <a:endParaRPr lang="en-US" altLang="zh-CN" sz="6600" b="1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（当考核指标为</a:t>
            </a:r>
            <a:r>
              <a:rPr lang="en-US" altLang="zh-CN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lang="zh-CN" altLang="en-US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时）</a:t>
            </a:r>
            <a:endParaRPr lang="zh-CN" altLang="en-US" sz="14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6" name="image 40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8" name="剪去单角的矩形 7"/>
          <p:cNvSpPr/>
          <p:nvPr/>
        </p:nvSpPr>
        <p:spPr>
          <a:xfrm>
            <a:off x="5115648" y="3531719"/>
            <a:ext cx="4401256" cy="1730829"/>
          </a:xfrm>
          <a:prstGeom prst="snip1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3" name="剪去单角的矩形 42"/>
          <p:cNvSpPr/>
          <p:nvPr/>
        </p:nvSpPr>
        <p:spPr>
          <a:xfrm>
            <a:off x="10766168" y="3516883"/>
            <a:ext cx="4401256" cy="1730829"/>
          </a:xfrm>
          <a:prstGeom prst="snip1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511904" y="3331152"/>
            <a:ext cx="2155372" cy="21553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84296" y="3770531"/>
            <a:ext cx="12105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</a:t>
            </a:r>
            <a:endParaRPr kumimoji="1" lang="en-US" altLang="zh-CN" sz="4000" b="1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r>
              <a:rPr kumimoji="1" lang="zh-CN" altLang="en-US" sz="40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步骤</a:t>
            </a:r>
          </a:p>
        </p:txBody>
      </p:sp>
      <p:sp>
        <p:nvSpPr>
          <p:cNvPr id="21" name="右箭头 20"/>
          <p:cNvSpPr/>
          <p:nvPr/>
        </p:nvSpPr>
        <p:spPr>
          <a:xfrm>
            <a:off x="4139668" y="3853666"/>
            <a:ext cx="587829" cy="1339067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275520" y="3739752"/>
            <a:ext cx="4027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按照消费降序排列筛选出最优质的代表笔记及做的不好的笔记</a:t>
            </a:r>
          </a:p>
        </p:txBody>
      </p:sp>
      <p:sp>
        <p:nvSpPr>
          <p:cNvPr id="50" name="文本框 49"/>
          <p:cNvSpPr txBox="1"/>
          <p:nvPr/>
        </p:nvSpPr>
        <p:spPr>
          <a:xfrm>
            <a:off x="10825162" y="3503072"/>
            <a:ext cx="4283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给出需分析的笔记情况从曝光、</a:t>
            </a:r>
            <a:r>
              <a:rPr kumimoji="1" lang="en-US" altLang="zh-CN" sz="28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kumimoji="1" lang="zh-CN" altLang="en-US" sz="28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</a:t>
            </a:r>
            <a:r>
              <a:rPr kumimoji="1" lang="en-US" altLang="zh-CN" sz="28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CPC</a:t>
            </a:r>
            <a:r>
              <a:rPr kumimoji="1" lang="zh-CN" altLang="en-US" sz="28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、消费、投放前后环比增长五个维度进行展示；</a:t>
            </a:r>
          </a:p>
        </p:txBody>
      </p:sp>
      <p:sp>
        <p:nvSpPr>
          <p:cNvPr id="23" name="燕尾形 22"/>
          <p:cNvSpPr/>
          <p:nvPr/>
        </p:nvSpPr>
        <p:spPr>
          <a:xfrm>
            <a:off x="9842532" y="4183365"/>
            <a:ext cx="497769" cy="497769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3" name="燕尾形 52"/>
          <p:cNvSpPr/>
          <p:nvPr/>
        </p:nvSpPr>
        <p:spPr>
          <a:xfrm>
            <a:off x="15661160" y="4159953"/>
            <a:ext cx="497769" cy="497769"/>
          </a:xfrm>
          <a:prstGeom prst="chevron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2" name="剪去单角的矩形 61"/>
          <p:cNvSpPr/>
          <p:nvPr/>
        </p:nvSpPr>
        <p:spPr>
          <a:xfrm>
            <a:off x="16542762" y="3544574"/>
            <a:ext cx="4401256" cy="1730829"/>
          </a:xfrm>
          <a:prstGeom prst="snip1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6676574" y="3516883"/>
            <a:ext cx="40277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b="1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分析优质笔记及效果不好的笔记的笔记封面、标题，反哺到下一步优化动作</a:t>
            </a:r>
          </a:p>
        </p:txBody>
      </p:sp>
      <p:sp>
        <p:nvSpPr>
          <p:cNvPr id="24" name="矩形 23"/>
          <p:cNvSpPr/>
          <p:nvPr/>
        </p:nvSpPr>
        <p:spPr>
          <a:xfrm>
            <a:off x="1520479" y="7075089"/>
            <a:ext cx="5139755" cy="5811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84075" y="8999751"/>
            <a:ext cx="4052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优质笔记</a:t>
            </a:r>
            <a:endParaRPr kumimoji="1" lang="en-US" altLang="zh-CN" sz="36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/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最高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TOP3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）</a:t>
            </a:r>
          </a:p>
        </p:txBody>
      </p:sp>
      <p:graphicFrame>
        <p:nvGraphicFramePr>
          <p:cNvPr id="69" name="表格 6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11904" y="6095312"/>
          <a:ext cx="5139755" cy="83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0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曝光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CTR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CPC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消费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投放前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投放后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环比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增长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0" name="矩形 69"/>
          <p:cNvSpPr/>
          <p:nvPr/>
        </p:nvSpPr>
        <p:spPr>
          <a:xfrm>
            <a:off x="12931850" y="7148663"/>
            <a:ext cx="5139755" cy="5811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3566510" y="8999751"/>
            <a:ext cx="40528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待优化笔记</a:t>
            </a:r>
            <a:endParaRPr kumimoji="1" lang="en-US" altLang="zh-CN" sz="36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/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CTR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最低</a:t>
            </a:r>
            <a:r>
              <a:rPr kumimoji="1" lang="en-US" altLang="zh-CN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TOP3</a:t>
            </a:r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）</a:t>
            </a:r>
          </a:p>
          <a:p>
            <a:pPr algn="ctr"/>
            <a:endParaRPr kumimoji="1" lang="zh-CN" altLang="en-US" sz="360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aphicFrame>
        <p:nvGraphicFramePr>
          <p:cNvPr id="72" name="表格 7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923275" y="6168886"/>
          <a:ext cx="5139755" cy="83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0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02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2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5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49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560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曝光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CTR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CPC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消费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投放前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投放后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环比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增长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3" name="文本框 72"/>
          <p:cNvSpPr txBox="1"/>
          <p:nvPr/>
        </p:nvSpPr>
        <p:spPr>
          <a:xfrm>
            <a:off x="7490323" y="7282211"/>
            <a:ext cx="4737010" cy="2960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CTR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分析维度</a:t>
            </a: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1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、封面优点阐述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2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、标题优点阐述</a:t>
            </a:r>
          </a:p>
          <a:p>
            <a:pPr>
              <a:lnSpc>
                <a:spcPct val="150000"/>
              </a:lnSpc>
            </a:pPr>
            <a:endParaRPr lang="zh-CN" altLang="en-US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8891490" y="7255235"/>
            <a:ext cx="4737010" cy="51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CTR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分析维度</a:t>
            </a: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1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、封面缺点阐述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2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、标题缺点阐述</a:t>
            </a:r>
          </a:p>
          <a:p>
            <a:pPr>
              <a:lnSpc>
                <a:spcPct val="150000"/>
              </a:lnSpc>
            </a:pPr>
            <a:endParaRPr lang="zh-CN" altLang="en-US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 algn="just">
              <a:lnSpc>
                <a:spcPct val="150000"/>
              </a:lnSpc>
            </a:pP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</p:txBody>
      </p:sp>
      <p:pic>
        <p:nvPicPr>
          <p:cNvPr id="27" name="图形 26" descr="徽章勾号 1 纯色填充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323" y="6183119"/>
            <a:ext cx="914400" cy="914400"/>
          </a:xfrm>
          <a:prstGeom prst="rect">
            <a:avLst/>
          </a:prstGeom>
        </p:spPr>
      </p:pic>
      <p:pic>
        <p:nvPicPr>
          <p:cNvPr id="29" name="图形 28" descr="徽章取消关注 纯色填充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43391" y="6235721"/>
            <a:ext cx="914400" cy="914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4017"/>
          <p:cNvSpPr txBox="1"/>
          <p:nvPr/>
        </p:nvSpPr>
        <p:spPr>
          <a:xfrm>
            <a:off x="4923770" y="618804"/>
            <a:ext cx="14536458" cy="10033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66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信息流笔记分析</a:t>
            </a:r>
            <a:endParaRPr lang="en-US" altLang="zh-CN" sz="6600" b="1">
              <a:solidFill>
                <a:srgbClr val="1F1F1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algn="ctr">
              <a:lnSpc>
                <a:spcPct val="100000"/>
              </a:lnSpc>
            </a:pPr>
            <a:r>
              <a:rPr lang="zh-CN" altLang="en-US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（当考核指标为</a:t>
            </a:r>
            <a:r>
              <a:rPr lang="en-US" altLang="zh-CN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CPE</a:t>
            </a:r>
            <a:r>
              <a:rPr lang="zh-CN" altLang="en-US" sz="5400" b="1">
                <a:solidFill>
                  <a:srgbClr val="1F1F1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时）</a:t>
            </a:r>
            <a:endParaRPr lang="zh-CN" altLang="en-US" sz="1400" b="1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36" name="image 40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2676" y="2474245"/>
            <a:ext cx="990599" cy="190497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1520479" y="5356742"/>
            <a:ext cx="5139755" cy="5811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24005" y="7713048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优质笔记</a:t>
            </a:r>
          </a:p>
        </p:txBody>
      </p:sp>
      <p:graphicFrame>
        <p:nvGraphicFramePr>
          <p:cNvPr id="69" name="表格 68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511904" y="4376965"/>
          <a:ext cx="5139753" cy="83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97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1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曝光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CTR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CPC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CPE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消费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投放前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投放后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环比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增长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0" name="矩形 69"/>
          <p:cNvSpPr/>
          <p:nvPr/>
        </p:nvSpPr>
        <p:spPr>
          <a:xfrm>
            <a:off x="12931850" y="5430316"/>
            <a:ext cx="5139755" cy="5811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4157004" y="7786622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36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待优化笔记</a:t>
            </a:r>
          </a:p>
        </p:txBody>
      </p:sp>
      <p:graphicFrame>
        <p:nvGraphicFramePr>
          <p:cNvPr id="72" name="表格 7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2923275" y="4450539"/>
          <a:ext cx="5139754" cy="83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3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9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0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0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6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15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19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3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曝光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CTR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CPC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CPE</a:t>
                      </a: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消费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投放前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投放后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环比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en-US" sz="1400" b="0" err="1">
                          <a:solidFill>
                            <a:schemeClr val="bg1"/>
                          </a:solidFill>
                          <a:latin typeface="微软雅黑" panose="020B0503020204020204" pitchFamily="34" charset="-122"/>
                        </a:rPr>
                        <a:t>增长</a:t>
                      </a:r>
                      <a:endParaRPr lang="en-US" altLang="en-US" sz="14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3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1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200" b="0">
                        <a:solidFill>
                          <a:schemeClr val="bg1"/>
                        </a:solidFill>
                        <a:latin typeface="微软雅黑" panose="020B0503020204020204" pitchFamily="34" charset="-122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3" name="文本框 72"/>
          <p:cNvSpPr txBox="1"/>
          <p:nvPr/>
        </p:nvSpPr>
        <p:spPr>
          <a:xfrm>
            <a:off x="7490323" y="5563864"/>
            <a:ext cx="4737010" cy="51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CPE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分析维度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  <a:sym typeface="Wingdings" panose="05000000000000000000" pitchFamily="2" charset="2"/>
              </a:rPr>
              <a:t>：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1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、内容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2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、评论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3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</a:t>
            </a: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2-9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图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4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、首图、标题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（阐述优质原因）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18891490" y="5536888"/>
            <a:ext cx="4737010" cy="51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CPE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分析维度：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1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、内容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2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、评论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3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</a:t>
            </a: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2-9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图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4</a:t>
            </a: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、首图、标题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  <a:cs typeface="Heiti SC Light" charset="-122"/>
              </a:rPr>
              <a:t>（阐述笔记缺点）</a:t>
            </a:r>
            <a:endParaRPr lang="en-US" altLang="zh-CN" sz="3200">
              <a:latin typeface="Microsoft JhengHei UI" panose="020B0604030504040204" pitchFamily="34" charset="-120"/>
              <a:ea typeface="Microsoft JhengHei UI" panose="020B0604030504040204" pitchFamily="34" charset="-120"/>
              <a:cs typeface="Heiti SC Light" charset="-122"/>
            </a:endParaRPr>
          </a:p>
        </p:txBody>
      </p:sp>
      <p:pic>
        <p:nvPicPr>
          <p:cNvPr id="27" name="图形 26" descr="徽章勾号 1 纯色填充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90323" y="4464772"/>
            <a:ext cx="914400" cy="914400"/>
          </a:xfrm>
          <a:prstGeom prst="rect">
            <a:avLst/>
          </a:prstGeom>
        </p:spPr>
      </p:pic>
      <p:pic>
        <p:nvPicPr>
          <p:cNvPr id="29" name="图形 28" descr="徽章取消关注 纯色填充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8743391" y="4517374"/>
            <a:ext cx="914400" cy="9144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27706" y="764486"/>
            <a:ext cx="13131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4400" b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附：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511904" y="12280194"/>
            <a:ext cx="1415415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TIP</a:t>
            </a: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：若客户</a:t>
            </a:r>
            <a:r>
              <a:rPr kumimoji="1"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KPI</a:t>
            </a: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考核为</a:t>
            </a:r>
            <a:r>
              <a:rPr kumimoji="1" lang="en-US" altLang="zh-CN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CPE+CTR</a:t>
            </a:r>
            <a:r>
              <a:rPr kumimoji="1" lang="zh-CN" altLang="en-US" sz="320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时，可基于前面的分析加上此页面分析维度。</a:t>
            </a:r>
          </a:p>
        </p:txBody>
      </p:sp>
    </p:spTree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24.05.14"/>
  <p:tag name="AS_TITLE" val="Aspose.Slides for .NET 4.0 Client Profile"/>
  <p:tag name="AS_VERSION" val="24.5"/>
  <p:tag name="COMMONDATA" val="eyJoZGlkIjoiZDJhMjY1OWJkODBmNTI4OWYzNDRkYTQzZTNlNzkwNTIifQ=="/>
  <p:tag name="KSO_WPP_MARK_KEY" val="b89388d9-a4e9-415f-be40-98d055feeb0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5693e882-c16e-4729-91a1-c4491625d3c7}"/>
  <p:tag name="TABLE_ENDDRAG_ORIGIN_RECT" val="1680*365"/>
  <p:tag name="TABLE_ENDDRAG_RECT" val="116*215*1680*3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d271965-c7ed-4436-bcb5-d4d77446d76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d271965-c7ed-4436-bcb5-d4d77446d76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d271965-c7ed-4436-bcb5-d4d77446d76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4d271965-c7ed-4436-bcb5-d4d77446d762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Arial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Arial"/>
        <a:cs typeface="Arial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2807</Words>
  <Application>Microsoft Office PowerPoint</Application>
  <PresentationFormat>自定义</PresentationFormat>
  <Paragraphs>723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8" baseType="lpstr">
      <vt:lpstr>Microsoft JhengHei UI</vt:lpstr>
      <vt:lpstr>BYREDO Sans</vt:lpstr>
      <vt:lpstr>优设标题黑</vt:lpstr>
      <vt:lpstr>Arial</vt:lpstr>
      <vt:lpstr>Microsoft JhengHei</vt:lpstr>
      <vt:lpstr>微软雅黑</vt:lpstr>
      <vt:lpstr>Wingdings</vt:lpstr>
      <vt:lpstr>等线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更多方案关注公众号：方案知识星球</dc:title>
  <dc:subject>获取方案，关注公众号：广告人方案库</dc:subject>
  <dc:creator>最新方案请加vx：bb0211</dc:creator>
  <cp:keywords>每天全网收录，持续更新。</cp:keywords>
  <dc:description>方案库：fanganku.cn ，每天收录全网方案</dc:description>
  <cp:lastModifiedBy>yu xiao</cp:lastModifiedBy>
  <cp:revision>2</cp:revision>
  <dcterms:created xsi:type="dcterms:W3CDTF">2021-11-16T02:23:00Z</dcterms:created>
  <dcterms:modified xsi:type="dcterms:W3CDTF">2025-08-21T07:42:23Z</dcterms:modified>
  <cp:category>可能是方案收录最全的平台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D3C412ACF5664982858A3DFDC169BBA6_13</vt:lpwstr>
  </property>
  <property fmtid="{D5CDD505-2E9C-101B-9397-08002B2CF9AE}" pid="3" name="KSOProductBuildVer">
    <vt:lpwstr>2052-11.1.0.14036</vt:lpwstr>
  </property>
</Properties>
</file>